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9" r:id="rId4"/>
    <p:sldId id="268" r:id="rId5"/>
    <p:sldId id="270" r:id="rId6"/>
    <p:sldId id="271" r:id="rId7"/>
    <p:sldId id="272" r:id="rId8"/>
    <p:sldId id="273" r:id="rId9"/>
    <p:sldId id="274" r:id="rId10"/>
    <p:sldId id="383" r:id="rId11"/>
    <p:sldId id="381"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5" r:id="rId36"/>
    <p:sldId id="346" r:id="rId37"/>
    <p:sldId id="347" r:id="rId38"/>
    <p:sldId id="348" r:id="rId39"/>
    <p:sldId id="349" r:id="rId40"/>
    <p:sldId id="350" r:id="rId41"/>
    <p:sldId id="351" r:id="rId42"/>
    <p:sldId id="352" r:id="rId43"/>
    <p:sldId id="353" r:id="rId44"/>
    <p:sldId id="354" r:id="rId45"/>
    <p:sldId id="355" r:id="rId46"/>
    <p:sldId id="356" r:id="rId47"/>
    <p:sldId id="357" r:id="rId48"/>
    <p:sldId id="358" r:id="rId49"/>
    <p:sldId id="359" r:id="rId50"/>
    <p:sldId id="362" r:id="rId51"/>
    <p:sldId id="363" r:id="rId52"/>
    <p:sldId id="360" r:id="rId53"/>
    <p:sldId id="361" r:id="rId54"/>
    <p:sldId id="264" r:id="rId55"/>
    <p:sldId id="384" r:id="rId56"/>
    <p:sldId id="262" r:id="rId5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1" d="100"/>
          <a:sy n="71"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1">
          <a:blip r:embed="rId2">
            <a:alphaModFix amt="21000"/>
            <a:lum/>
          </a:blip>
          <a:srcRect/>
          <a:tile tx="0" ty="0" sx="100000" sy="100000" flip="none" algn="tl"/>
        </a:blipFill>
        <a:effectLst/>
      </p:bgPr>
    </p:bg>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1B305-4AC1-47E8-8323-E102EAB69338}" type="slidenum">
              <a:rPr lang="tr-TR" smtClean="0"/>
              <a:pPr/>
              <a:t>‹#›</a:t>
            </a:fld>
            <a:endParaRPr lang="tr-TR"/>
          </a:p>
        </p:txBody>
      </p:sp>
      <p:pic>
        <p:nvPicPr>
          <p:cNvPr id="8" name="Resim 7"/>
          <p:cNvPicPr>
            <a:picLocks noChangeAspect="1"/>
          </p:cNvPicPr>
          <p:nvPr userDrawn="1"/>
        </p:nvPicPr>
        <p:blipFill rotWithShape="1">
          <a:blip r:embed="rId3">
            <a:extLst>
              <a:ext uri="{28A0092B-C50C-407E-A947-70E740481C1C}">
                <a14:useLocalDpi xmlns:a14="http://schemas.microsoft.com/office/drawing/2010/main" xmlns="" val="0"/>
              </a:ext>
            </a:extLst>
          </a:blip>
          <a:srcRect l="55368"/>
          <a:stretch/>
        </p:blipFill>
        <p:spPr>
          <a:xfrm>
            <a:off x="-2013472" y="0"/>
            <a:ext cx="4081112" cy="6858000"/>
          </a:xfrm>
          <a:prstGeom prst="rect">
            <a:avLst/>
          </a:prstGeom>
        </p:spPr>
      </p:pic>
      <p:sp>
        <p:nvSpPr>
          <p:cNvPr id="10" name="Yuvarlatılmış Dikdörtgen 9"/>
          <p:cNvSpPr/>
          <p:nvPr userDrawn="1"/>
        </p:nvSpPr>
        <p:spPr>
          <a:xfrm>
            <a:off x="376199" y="1940566"/>
            <a:ext cx="10337950" cy="1771493"/>
          </a:xfrm>
          <a:prstGeom prst="roundRect">
            <a:avLst>
              <a:gd name="adj" fmla="val 50000"/>
            </a:avLst>
          </a:prstGeom>
          <a:solidFill>
            <a:srgbClr val="F80000">
              <a:alpha val="35000"/>
            </a:srgbClr>
          </a:solidFill>
          <a:ln w="38100">
            <a:solidFill>
              <a:srgbClr val="D1D1D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pc="-150" dirty="0"/>
          </a:p>
        </p:txBody>
      </p:sp>
      <p:pic>
        <p:nvPicPr>
          <p:cNvPr id="11" name="Resim 10"/>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417831" y="2008331"/>
            <a:ext cx="1563761" cy="1553144"/>
          </a:xfrm>
          <a:prstGeom prst="ellipse">
            <a:avLst/>
          </a:prstGeom>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1" name="Metin kutusu 20"/>
          <p:cNvSpPr txBox="1"/>
          <p:nvPr userDrawn="1"/>
        </p:nvSpPr>
        <p:spPr>
          <a:xfrm>
            <a:off x="2057356" y="2564703"/>
            <a:ext cx="8656793" cy="523220"/>
          </a:xfrm>
          <a:prstGeom prst="rect">
            <a:avLst/>
          </a:prstGeom>
          <a:noFill/>
        </p:spPr>
        <p:txBody>
          <a:bodyPr wrap="none" rtlCol="0">
            <a:spAutoFit/>
          </a:bodyPr>
          <a:lstStyle/>
          <a:p>
            <a:r>
              <a:rPr lang="tr-TR" sz="2800" b="1" spc="0" dirty="0" smtClean="0">
                <a:latin typeface="Arial Narrow" panose="020B0606020202030204" pitchFamily="34" charset="0"/>
              </a:rPr>
              <a:t>Ölçme Değerlendirme Ve Sınav Hizmetleri Genel Müdürlüğü</a:t>
            </a:r>
            <a:endParaRPr lang="tr-TR" sz="2800" b="1" spc="0" dirty="0">
              <a:latin typeface="Arial Narrow" panose="020B0606020202030204" pitchFamily="34" charset="0"/>
            </a:endParaRPr>
          </a:p>
        </p:txBody>
      </p:sp>
      <p:sp>
        <p:nvSpPr>
          <p:cNvPr id="24" name="Veri Yer Tutucusu 3"/>
          <p:cNvSpPr>
            <a:spLocks noGrp="1"/>
          </p:cNvSpPr>
          <p:nvPr>
            <p:ph type="dt" sz="half" idx="10"/>
          </p:nvPr>
        </p:nvSpPr>
        <p:spPr>
          <a:xfrm>
            <a:off x="838200" y="6356350"/>
            <a:ext cx="2743200" cy="365125"/>
          </a:xfrm>
        </p:spPr>
        <p:txBody>
          <a:bodyPr/>
          <a:lstStyle/>
          <a:p>
            <a:fld id="{ABE0E99E-40A5-4744-9166-7259B7278F95}" type="datetime1">
              <a:rPr lang="tr-TR" smtClean="0"/>
              <a:pPr/>
              <a:t>23.8.2017</a:t>
            </a:fld>
            <a:endParaRPr lang="tr-TR"/>
          </a:p>
        </p:txBody>
      </p:sp>
    </p:spTree>
    <p:extLst>
      <p:ext uri="{BB962C8B-B14F-4D97-AF65-F5344CB8AC3E}">
        <p14:creationId xmlns:p14="http://schemas.microsoft.com/office/powerpoint/2010/main" xmlns="" val="5330422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şlık ve İçerik">
    <p:spTree>
      <p:nvGrpSpPr>
        <p:cNvPr id="1" name=""/>
        <p:cNvGrpSpPr/>
        <p:nvPr/>
      </p:nvGrpSpPr>
      <p:grpSpPr>
        <a:xfrm>
          <a:off x="0" y="0"/>
          <a:ext cx="0" cy="0"/>
          <a:chOff x="0" y="0"/>
          <a:chExt cx="0" cy="0"/>
        </a:xfrm>
      </p:grpSpPr>
      <p:sp>
        <p:nvSpPr>
          <p:cNvPr id="16" name="Aynı Yanın Köşesi Yuvarlatılmış Dikdörtgen 15"/>
          <p:cNvSpPr/>
          <p:nvPr userDrawn="1"/>
        </p:nvSpPr>
        <p:spPr>
          <a:xfrm rot="10800000">
            <a:off x="155275" y="739525"/>
            <a:ext cx="11880000" cy="5978908"/>
          </a:xfrm>
          <a:prstGeom prst="round2SameRect">
            <a:avLst>
              <a:gd name="adj1" fmla="val 4286"/>
              <a:gd name="adj2" fmla="val 0"/>
            </a:avLst>
          </a:prstGeom>
          <a:blipFill dpi="0" rotWithShape="1">
            <a:blip r:embed="rId2">
              <a:alphaModFix amt="19000"/>
            </a:blip>
            <a:srcRect/>
            <a:tile tx="0" ty="0" sx="85000" sy="85000" flip="none" algn="tl"/>
          </a:blipFill>
          <a:ln w="38100">
            <a:solidFill>
              <a:srgbClr val="D1D1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Aynı Yanın Köşesi Yuvarlatılmış Dikdörtgen 27"/>
          <p:cNvSpPr/>
          <p:nvPr userDrawn="1"/>
        </p:nvSpPr>
        <p:spPr>
          <a:xfrm>
            <a:off x="155275" y="128422"/>
            <a:ext cx="11880000" cy="794991"/>
          </a:xfrm>
          <a:prstGeom prst="round2SameRect">
            <a:avLst>
              <a:gd name="adj1" fmla="val 22721"/>
              <a:gd name="adj2" fmla="val 0"/>
            </a:avLst>
          </a:prstGeom>
          <a:blipFill dpi="0" rotWithShape="1">
            <a:blip r:embed="rId3"/>
            <a:srcRect/>
            <a:tile tx="0" ty="0" sx="100000" sy="100000" flip="none" algn="tl"/>
          </a:blipFill>
          <a:ln w="38100">
            <a:solidFill>
              <a:srgbClr val="D1D1D1"/>
            </a:solidFill>
          </a:ln>
          <a:effectLst>
            <a:outerShdw blurRad="50800" dist="50800" dir="5400000"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9" name="Resim 2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1248901" y="189816"/>
            <a:ext cx="676796" cy="672201"/>
          </a:xfrm>
          <a:prstGeom prst="ellipse">
            <a:avLst/>
          </a:prstGeom>
          <a:blipFill dpi="0" rotWithShape="1">
            <a:blip r:embed="rId5" cstate="print"/>
            <a:srcRect/>
            <a:stretch>
              <a:fillRect/>
            </a:stretch>
          </a:blipFill>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1" name="Unvan 1"/>
          <p:cNvSpPr>
            <a:spLocks noGrp="1"/>
          </p:cNvSpPr>
          <p:nvPr>
            <p:ph type="title"/>
          </p:nvPr>
        </p:nvSpPr>
        <p:spPr>
          <a:xfrm>
            <a:off x="300165" y="301312"/>
            <a:ext cx="10515600" cy="449208"/>
          </a:xfrm>
        </p:spPr>
        <p:txBody>
          <a:bodyPr anchor="t">
            <a:normAutofit/>
          </a:bodyPr>
          <a:lstStyle>
            <a:lvl1pPr>
              <a:defRPr sz="2800">
                <a:solidFill>
                  <a:schemeClr val="bg1"/>
                </a:solidFill>
                <a:effectLst>
                  <a:outerShdw blurRad="38100" dist="38100" dir="2700000" algn="tl">
                    <a:srgbClr val="000000">
                      <a:alpha val="43137"/>
                    </a:srgbClr>
                  </a:outerShdw>
                </a:effectLst>
              </a:defRPr>
            </a:lvl1pPr>
          </a:lstStyle>
          <a:p>
            <a:r>
              <a:rPr lang="tr-TR" smtClean="0"/>
              <a:t>Asıl başlık stili için tıklatın</a:t>
            </a:r>
            <a:endParaRPr lang="tr-TR"/>
          </a:p>
        </p:txBody>
      </p:sp>
      <p:sp>
        <p:nvSpPr>
          <p:cNvPr id="32" name="İçerik Yer Tutucusu 2"/>
          <p:cNvSpPr>
            <a:spLocks noGrp="1"/>
          </p:cNvSpPr>
          <p:nvPr>
            <p:ph idx="1"/>
          </p:nvPr>
        </p:nvSpPr>
        <p:spPr>
          <a:xfrm>
            <a:off x="300165" y="1020278"/>
            <a:ext cx="11625532" cy="5047313"/>
          </a:xfrm>
        </p:spPr>
        <p:txBody>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33" name="Veri Yer Tutucusu 3"/>
          <p:cNvSpPr>
            <a:spLocks noGrp="1"/>
          </p:cNvSpPr>
          <p:nvPr>
            <p:ph type="dt" sz="half" idx="10"/>
          </p:nvPr>
        </p:nvSpPr>
        <p:spPr>
          <a:xfrm>
            <a:off x="818947" y="6067591"/>
            <a:ext cx="2743200" cy="365125"/>
          </a:xfrm>
        </p:spPr>
        <p:txBody>
          <a:bodyPr/>
          <a:lstStyle/>
          <a:p>
            <a:fld id="{F1E803BB-83BA-4040-A69D-987CF0B0FAEA}" type="datetime1">
              <a:rPr lang="tr-TR" smtClean="0"/>
              <a:pPr/>
              <a:t>23.8.2017</a:t>
            </a:fld>
            <a:endParaRPr lang="tr-TR"/>
          </a:p>
        </p:txBody>
      </p:sp>
      <p:sp>
        <p:nvSpPr>
          <p:cNvPr id="34" name="Altbilgi Yer Tutucusu 4"/>
          <p:cNvSpPr>
            <a:spLocks noGrp="1"/>
          </p:cNvSpPr>
          <p:nvPr>
            <p:ph type="ftr" sz="quarter" idx="11"/>
          </p:nvPr>
        </p:nvSpPr>
        <p:spPr>
          <a:xfrm>
            <a:off x="4019347" y="6067591"/>
            <a:ext cx="4114800" cy="365125"/>
          </a:xfrm>
        </p:spPr>
        <p:txBody>
          <a:bodyPr/>
          <a:lstStyle/>
          <a:p>
            <a:endParaRPr lang="tr-TR"/>
          </a:p>
        </p:txBody>
      </p:sp>
      <p:sp>
        <p:nvSpPr>
          <p:cNvPr id="35" name="Slayt Numarası Yer Tutucusu 5"/>
          <p:cNvSpPr>
            <a:spLocks noGrp="1"/>
          </p:cNvSpPr>
          <p:nvPr>
            <p:ph type="sldNum" sz="quarter" idx="12"/>
          </p:nvPr>
        </p:nvSpPr>
        <p:spPr>
          <a:xfrm>
            <a:off x="11531065" y="6313568"/>
            <a:ext cx="485358" cy="365125"/>
          </a:xfrm>
        </p:spPr>
        <p:txBody>
          <a:bodyPr/>
          <a:lstStyle>
            <a:lvl1pPr algn="l">
              <a:defRPr sz="1400" b="1">
                <a:solidFill>
                  <a:srgbClr val="A50100"/>
                </a:solidFill>
                <a:effectLst>
                  <a:outerShdw blurRad="38100" dist="38100" dir="2700000" algn="tl">
                    <a:srgbClr val="000000">
                      <a:alpha val="43137"/>
                    </a:srgbClr>
                  </a:outerShdw>
                </a:effectLst>
              </a:defRPr>
            </a:lvl1pPr>
          </a:lstStyle>
          <a:p>
            <a:fld id="{C6B1B305-4AC1-47E8-8323-E102EAB69338}" type="slidenum">
              <a:rPr lang="tr-TR" smtClean="0"/>
              <a:pPr/>
              <a:t>‹#›</a:t>
            </a:fld>
            <a:endParaRPr lang="tr-TR"/>
          </a:p>
        </p:txBody>
      </p:sp>
    </p:spTree>
    <p:extLst>
      <p:ext uri="{BB962C8B-B14F-4D97-AF65-F5344CB8AC3E}">
        <p14:creationId xmlns:p14="http://schemas.microsoft.com/office/powerpoint/2010/main" xmlns="" val="250348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aşlık Slaydı">
    <p:bg>
      <p:bgPr>
        <a:blipFill dpi="0" rotWithShape="1">
          <a:blip r:embed="rId2">
            <a:alphaModFix amt="21000"/>
            <a:lum/>
          </a:blip>
          <a:srcRect/>
          <a:tile tx="0" ty="0" sx="100000" sy="100000" flip="none" algn="tl"/>
        </a:blipFill>
        <a:effectLst/>
      </p:bgPr>
    </p:bg>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B1B305-4AC1-47E8-8323-E102EAB69338}" type="slidenum">
              <a:rPr lang="tr-TR" smtClean="0"/>
              <a:pPr/>
              <a:t>‹#›</a:t>
            </a:fld>
            <a:endParaRPr lang="tr-TR"/>
          </a:p>
        </p:txBody>
      </p:sp>
      <p:pic>
        <p:nvPicPr>
          <p:cNvPr id="8" name="Resim 7"/>
          <p:cNvPicPr>
            <a:picLocks noChangeAspect="1"/>
          </p:cNvPicPr>
          <p:nvPr userDrawn="1"/>
        </p:nvPicPr>
        <p:blipFill rotWithShape="1">
          <a:blip r:embed="rId3">
            <a:extLst>
              <a:ext uri="{28A0092B-C50C-407E-A947-70E740481C1C}">
                <a14:useLocalDpi xmlns:a14="http://schemas.microsoft.com/office/drawing/2010/main" xmlns="" val="0"/>
              </a:ext>
            </a:extLst>
          </a:blip>
          <a:srcRect l="55368"/>
          <a:stretch/>
        </p:blipFill>
        <p:spPr>
          <a:xfrm>
            <a:off x="-2013472" y="0"/>
            <a:ext cx="4081112" cy="6858000"/>
          </a:xfrm>
          <a:prstGeom prst="rect">
            <a:avLst/>
          </a:prstGeom>
        </p:spPr>
      </p:pic>
      <p:sp>
        <p:nvSpPr>
          <p:cNvPr id="10" name="Yuvarlatılmış Dikdörtgen 9"/>
          <p:cNvSpPr/>
          <p:nvPr userDrawn="1"/>
        </p:nvSpPr>
        <p:spPr>
          <a:xfrm>
            <a:off x="376199" y="1940566"/>
            <a:ext cx="10337950" cy="1771493"/>
          </a:xfrm>
          <a:prstGeom prst="roundRect">
            <a:avLst>
              <a:gd name="adj" fmla="val 50000"/>
            </a:avLst>
          </a:prstGeom>
          <a:solidFill>
            <a:srgbClr val="F80000">
              <a:alpha val="35000"/>
            </a:srgbClr>
          </a:solidFill>
          <a:ln w="38100">
            <a:solidFill>
              <a:srgbClr val="D1D1D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spc="-150" dirty="0"/>
          </a:p>
        </p:txBody>
      </p:sp>
      <p:pic>
        <p:nvPicPr>
          <p:cNvPr id="11" name="Resim 10"/>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417831" y="2008331"/>
            <a:ext cx="1563761" cy="1553144"/>
          </a:xfrm>
          <a:prstGeom prst="ellipse">
            <a:avLst/>
          </a:prstGeom>
          <a:ln w="19050" cap="rnd">
            <a:solidFill>
              <a:srgbClr val="DADAD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1" name="Metin kutusu 20"/>
          <p:cNvSpPr txBox="1"/>
          <p:nvPr userDrawn="1"/>
        </p:nvSpPr>
        <p:spPr>
          <a:xfrm>
            <a:off x="2057356" y="2564703"/>
            <a:ext cx="8656793" cy="523220"/>
          </a:xfrm>
          <a:prstGeom prst="rect">
            <a:avLst/>
          </a:prstGeom>
          <a:noFill/>
        </p:spPr>
        <p:txBody>
          <a:bodyPr wrap="none" rtlCol="0">
            <a:spAutoFit/>
          </a:bodyPr>
          <a:lstStyle/>
          <a:p>
            <a:r>
              <a:rPr lang="tr-TR" sz="2800" b="1" spc="0" dirty="0" smtClean="0">
                <a:latin typeface="Arial Narrow" panose="020B0606020202030204" pitchFamily="34" charset="0"/>
              </a:rPr>
              <a:t>Ölçme Değerlendirme Ve Sınav Hizmetleri Genel Müdürlüğü</a:t>
            </a:r>
            <a:endParaRPr lang="tr-TR" sz="2800" b="1" spc="0" dirty="0">
              <a:latin typeface="Arial Narrow" panose="020B0606020202030204" pitchFamily="34" charset="0"/>
            </a:endParaRPr>
          </a:p>
        </p:txBody>
      </p:sp>
      <p:sp>
        <p:nvSpPr>
          <p:cNvPr id="22" name="Metin kutusu 21"/>
          <p:cNvSpPr txBox="1"/>
          <p:nvPr userDrawn="1"/>
        </p:nvSpPr>
        <p:spPr>
          <a:xfrm>
            <a:off x="5155613" y="4264105"/>
            <a:ext cx="3638560" cy="1015663"/>
          </a:xfrm>
          <a:prstGeom prst="rect">
            <a:avLst/>
          </a:prstGeom>
          <a:noFill/>
        </p:spPr>
        <p:txBody>
          <a:bodyPr wrap="none" rtlCol="0">
            <a:spAutoFit/>
          </a:bodyPr>
          <a:lstStyle/>
          <a:p>
            <a:r>
              <a:rPr lang="tr-TR" sz="6000" b="1" dirty="0" smtClean="0">
                <a:solidFill>
                  <a:srgbClr val="C20000"/>
                </a:solidFill>
                <a:effectLst>
                  <a:outerShdw blurRad="38100" dist="38100" dir="2700000" algn="tl">
                    <a:srgbClr val="000000">
                      <a:alpha val="43137"/>
                    </a:srgbClr>
                  </a:outerShdw>
                </a:effectLst>
                <a:latin typeface="+mj-lt"/>
              </a:rPr>
              <a:t>Teşekkürler</a:t>
            </a:r>
            <a:endParaRPr lang="tr-TR" sz="6000" b="1" dirty="0">
              <a:solidFill>
                <a:srgbClr val="C20000"/>
              </a:solidFill>
              <a:effectLst>
                <a:outerShdw blurRad="38100" dist="38100" dir="2700000" algn="tl">
                  <a:srgbClr val="000000">
                    <a:alpha val="43137"/>
                  </a:srgbClr>
                </a:outerShdw>
              </a:effectLst>
              <a:latin typeface="+mj-lt"/>
            </a:endParaRPr>
          </a:p>
        </p:txBody>
      </p:sp>
      <p:sp>
        <p:nvSpPr>
          <p:cNvPr id="24" name="Veri Yer Tutucusu 3"/>
          <p:cNvSpPr>
            <a:spLocks noGrp="1"/>
          </p:cNvSpPr>
          <p:nvPr>
            <p:ph type="dt" sz="half" idx="10"/>
          </p:nvPr>
        </p:nvSpPr>
        <p:spPr>
          <a:xfrm>
            <a:off x="838200" y="6356350"/>
            <a:ext cx="2743200" cy="365125"/>
          </a:xfrm>
        </p:spPr>
        <p:txBody>
          <a:bodyPr/>
          <a:lstStyle/>
          <a:p>
            <a:fld id="{ABE0E99E-40A5-4744-9166-7259B7278F95}" type="datetime1">
              <a:rPr lang="tr-TR" smtClean="0"/>
              <a:pPr/>
              <a:t>23.8.2017</a:t>
            </a:fld>
            <a:endParaRPr lang="tr-TR"/>
          </a:p>
        </p:txBody>
      </p:sp>
    </p:spTree>
    <p:extLst>
      <p:ext uri="{BB962C8B-B14F-4D97-AF65-F5344CB8AC3E}">
        <p14:creationId xmlns:p14="http://schemas.microsoft.com/office/powerpoint/2010/main" xmlns="" val="42692544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2969E-95E9-4D58-AC39-12C308DD3054}" type="datetime1">
              <a:rPr lang="tr-TR" smtClean="0"/>
              <a:pPr/>
              <a:t>23.8.2017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1B305-4AC1-47E8-8323-E102EAB69338}" type="slidenum">
              <a:rPr lang="tr-TR" smtClean="0"/>
              <a:pPr/>
              <a:t>‹#›</a:t>
            </a:fld>
            <a:endParaRPr lang="tr-TR"/>
          </a:p>
        </p:txBody>
      </p:sp>
    </p:spTree>
    <p:extLst>
      <p:ext uri="{BB962C8B-B14F-4D97-AF65-F5344CB8AC3E}">
        <p14:creationId xmlns:p14="http://schemas.microsoft.com/office/powerpoint/2010/main" xmlns="" val="1163666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75934" y="3844887"/>
            <a:ext cx="9402796" cy="2831544"/>
          </a:xfrm>
          <a:prstGeom prst="rect">
            <a:avLst/>
          </a:prstGeom>
          <a:noFill/>
        </p:spPr>
        <p:txBody>
          <a:bodyPr wrap="square" rtlCol="0">
            <a:spAutoFit/>
          </a:bodyPr>
          <a:lstStyle/>
          <a:p>
            <a:pPr algn="ctr"/>
            <a:r>
              <a:rPr kumimoji="0" lang="tr-TR" sz="1800" b="1" i="0" u="none" strike="noStrike" kern="1200" cap="none" spc="0" normalizeH="0" baseline="0" noProof="0" dirty="0" smtClean="0">
                <a:ln>
                  <a:noFill/>
                </a:ln>
                <a:solidFill>
                  <a:prstClr val="black"/>
                </a:solidFill>
                <a:effectLst/>
                <a:uLnTx/>
                <a:uFillTx/>
                <a:latin typeface="Calibri"/>
                <a:ea typeface="+mn-ea"/>
                <a:cs typeface="+mn-cs"/>
              </a:rPr>
              <a:t>                  </a:t>
            </a:r>
            <a:r>
              <a:rPr lang="tr-TR" sz="3200" b="1" dirty="0" smtClean="0">
                <a:latin typeface="Times New Roman" panose="02020603050405020304" pitchFamily="18" charset="0"/>
                <a:cs typeface="Times New Roman" panose="02020603050405020304" pitchFamily="18" charset="0"/>
              </a:rPr>
              <a:t>Destekleme ve Yetiştirme Kursları</a:t>
            </a:r>
            <a:endParaRPr lang="tr-TR" sz="3200" b="1" dirty="0">
              <a:latin typeface="Times New Roman" panose="02020603050405020304" pitchFamily="18" charset="0"/>
              <a:cs typeface="Times New Roman" panose="02020603050405020304" pitchFamily="18" charset="0"/>
            </a:endParaRPr>
          </a:p>
          <a:p>
            <a:pPr algn="ct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EK DERS UYGULAMALARI</a:t>
            </a:r>
            <a:r>
              <a:rPr lang="tr-TR" sz="3200" b="1" dirty="0" smtClean="0">
                <a:latin typeface="Times New Roman" panose="02020603050405020304" pitchFamily="18" charset="0"/>
                <a:cs typeface="Times New Roman" panose="02020603050405020304" pitchFamily="18" charset="0"/>
              </a:rPr>
              <a:t>)</a:t>
            </a:r>
          </a:p>
          <a:p>
            <a:pPr algn="r"/>
            <a:endParaRPr lang="tr-TR" sz="3200" b="1" dirty="0" smtClean="0">
              <a:latin typeface="Times New Roman" panose="02020603050405020304" pitchFamily="18" charset="0"/>
              <a:cs typeface="Times New Roman" panose="02020603050405020304" pitchFamily="18" charset="0"/>
            </a:endParaRPr>
          </a:p>
          <a:p>
            <a:pPr algn="r"/>
            <a:r>
              <a:rPr lang="tr-TR" sz="3200" b="1" dirty="0" smtClean="0">
                <a:latin typeface="Times New Roman" panose="02020603050405020304" pitchFamily="18" charset="0"/>
                <a:cs typeface="Times New Roman" panose="02020603050405020304" pitchFamily="18" charset="0"/>
              </a:rPr>
              <a:t>        </a:t>
            </a:r>
            <a:r>
              <a:rPr lang="tr-TR" sz="3200" b="1" i="1" dirty="0" smtClean="0">
                <a:solidFill>
                  <a:srgbClr val="FF0000"/>
                </a:solidFill>
                <a:latin typeface="Times New Roman" panose="02020603050405020304" pitchFamily="18" charset="0"/>
                <a:cs typeface="Times New Roman" panose="02020603050405020304" pitchFamily="18" charset="0"/>
              </a:rPr>
              <a:t>Kamil Kenan ERDOĞAN</a:t>
            </a:r>
            <a:endParaRPr lang="tr-TR" sz="3200" b="1" i="1" dirty="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200" b="1" i="1" u="none" strike="noStrike" kern="1200" cap="none" spc="0" normalizeH="0" baseline="0" noProof="0" dirty="0" smtClean="0">
                <a:ln>
                  <a:noFill/>
                </a:ln>
                <a:solidFill>
                  <a:prstClr val="black"/>
                </a:solidFill>
                <a:effectLst/>
                <a:uLnTx/>
                <a:uFillTx/>
                <a:latin typeface="Calibri"/>
                <a:ea typeface="+mn-ea"/>
                <a:cs typeface="+mn-cs"/>
              </a:rPr>
              <a:t>                                    </a:t>
            </a:r>
            <a:r>
              <a:rPr kumimoji="0" lang="tr-TR" sz="2400" b="1" i="1" u="none" strike="noStrike" kern="1200" cap="none" spc="0" normalizeH="0" baseline="0" noProof="0" dirty="0" smtClean="0">
                <a:ln>
                  <a:noFill/>
                </a:ln>
                <a:solidFill>
                  <a:prstClr val="black"/>
                </a:solidFill>
                <a:effectLst/>
                <a:uLnTx/>
                <a:uFillTx/>
                <a:latin typeface="Calibri"/>
                <a:ea typeface="+mn-ea"/>
                <a:cs typeface="+mn-cs"/>
              </a:rPr>
              <a:t>                                                                                                                                                                                            </a:t>
            </a:r>
            <a:endParaRPr kumimoji="0" lang="tr-TR" sz="3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a:ea typeface="+mn-ea"/>
                <a:cs typeface="+mn-cs"/>
              </a:rPr>
              <a:t> </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 name="Resim 2"/>
          <p:cNvPicPr>
            <a:picLocks noChangeAspect="1"/>
          </p:cNvPicPr>
          <p:nvPr/>
        </p:nvPicPr>
        <p:blipFill>
          <a:blip r:embed="rId2">
            <a:lum bright="70000" contrast="-70000"/>
          </a:blip>
          <a:stretch>
            <a:fillRect/>
          </a:stretch>
        </p:blipFill>
        <p:spPr>
          <a:xfrm>
            <a:off x="11477737" y="6104358"/>
            <a:ext cx="714263" cy="706823"/>
          </a:xfrm>
          <a:prstGeom prst="rect">
            <a:avLst/>
          </a:prstGeom>
        </p:spPr>
      </p:pic>
    </p:spTree>
    <p:extLst>
      <p:ext uri="{BB962C8B-B14F-4D97-AF65-F5344CB8AC3E}">
        <p14:creationId xmlns:p14="http://schemas.microsoft.com/office/powerpoint/2010/main" xmlns="" val="1118618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504497" y="2828836"/>
            <a:ext cx="10311268" cy="1569660"/>
          </a:xfrm>
          <a:prstGeom prst="rect">
            <a:avLst/>
          </a:prstGeom>
        </p:spPr>
        <p:txBody>
          <a:bodyPr wrap="square">
            <a:spAutoFit/>
          </a:bodyPr>
          <a:lstStyle/>
          <a:p>
            <a:pPr algn="just"/>
            <a:r>
              <a:rPr lang="tr-TR" sz="2400" b="1" dirty="0" smtClean="0">
                <a:solidFill>
                  <a:srgbClr val="C00000"/>
                </a:solidFill>
                <a:latin typeface="Times New Roman" pitchFamily="18" charset="0"/>
                <a:cs typeface="Times New Roman" pitchFamily="18" charset="0"/>
              </a:rPr>
              <a:t>SORU 4:</a:t>
            </a:r>
          </a:p>
          <a:p>
            <a:pPr algn="just"/>
            <a:r>
              <a:rPr lang="tr-TR" sz="2400" b="1" dirty="0" smtClean="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Okul yöneticilerine hafta içi ders saatlerinden sonra ancak mesai saatleri içinde saat 17.00’ye kadar destekleme ve yetiştirme kursları kapsamında ek ders görevi verilebilir mi?</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0912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11</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1208689" y="1476035"/>
            <a:ext cx="9438910" cy="415498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4:</a:t>
            </a:r>
          </a:p>
          <a:p>
            <a:pPr algn="just"/>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a:t>
            </a:r>
            <a:r>
              <a:rPr lang="tr-TR" sz="2400" u="sng" dirty="0">
                <a:latin typeface="Times New Roman" panose="02020603050405020304" pitchFamily="18" charset="0"/>
                <a:cs typeface="Times New Roman" panose="02020603050405020304" pitchFamily="18" charset="0"/>
              </a:rPr>
              <a:t>bir zaman sınırlaması öngörülmediğinden</a:t>
            </a:r>
            <a:r>
              <a:rPr lang="tr-TR" sz="2400" dirty="0">
                <a:latin typeface="Times New Roman" panose="02020603050405020304" pitchFamily="18" charset="0"/>
                <a:cs typeface="Times New Roman" panose="02020603050405020304" pitchFamily="18" charset="0"/>
              </a:rPr>
              <a:t>,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algn="just"/>
            <a:endParaRPr lang="tr-TR" sz="2400" b="1"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anılan Kararın 10'uncu maddesine göre ders niteliğinde yönetim görevi adı altında ek ders ücretinden yararlandırılan yöneticilerin, hafta içinde saat 17.00'den 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a:t>
            </a:r>
            <a:r>
              <a:rPr lang="tr-TR" sz="2400" b="1" u="sng" dirty="0">
                <a:latin typeface="Times New Roman" panose="02020603050405020304" pitchFamily="18" charset="0"/>
                <a:cs typeface="Times New Roman" panose="02020603050405020304" pitchFamily="18" charset="0"/>
              </a:rPr>
              <a:t>bulunmamaktadır.</a:t>
            </a:r>
          </a:p>
        </p:txBody>
      </p:sp>
    </p:spTree>
    <p:extLst>
      <p:ext uri="{BB962C8B-B14F-4D97-AF65-F5344CB8AC3E}">
        <p14:creationId xmlns:p14="http://schemas.microsoft.com/office/powerpoint/2010/main" xmlns="" val="2250860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567560" y="3156522"/>
            <a:ext cx="10248205"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SORU5:</a:t>
            </a:r>
          </a:p>
          <a:p>
            <a:pPr algn="just"/>
            <a:r>
              <a:rPr lang="tr-TR" sz="2400" b="1" dirty="0" smtClean="0">
                <a:solidFill>
                  <a:srgbClr val="C00000"/>
                </a:solidFill>
                <a:latin typeface="Times New Roman" panose="02020603050405020304" pitchFamily="18" charset="0"/>
                <a:cs typeface="Times New Roman" panose="02020603050405020304" pitchFamily="18" charset="0"/>
              </a:rPr>
              <a:t>Okul </a:t>
            </a:r>
            <a:r>
              <a:rPr lang="tr-TR" sz="2400" b="1" dirty="0">
                <a:solidFill>
                  <a:srgbClr val="C00000"/>
                </a:solidFill>
                <a:latin typeface="Times New Roman" panose="02020603050405020304" pitchFamily="18" charset="0"/>
                <a:cs typeface="Times New Roman" panose="02020603050405020304" pitchFamily="18" charset="0"/>
              </a:rPr>
              <a:t>yöneticilerine kurs merkezi müdürlüğü görevinden dolayı hafta içi saat 17.00’den sonra açılan kurslar için yöneticilik görevinden dolayı ek ders ücreti ödenir mi?</a:t>
            </a:r>
          </a:p>
        </p:txBody>
      </p:sp>
    </p:spTree>
    <p:extLst>
      <p:ext uri="{BB962C8B-B14F-4D97-AF65-F5344CB8AC3E}">
        <p14:creationId xmlns:p14="http://schemas.microsoft.com/office/powerpoint/2010/main" xmlns="" val="64018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746233" y="2551837"/>
            <a:ext cx="10069531" cy="2215991"/>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CEVAP  5:</a:t>
            </a:r>
          </a:p>
          <a:p>
            <a:pPr algn="just"/>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anılan Kararın 10'uncu maddesine göre ders niteliğinde yönetim görevi adı altında ek ders ücretinden yararlandırılan yöneticilerin, hafta içinde saat 17.00'den 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a:t>
            </a:r>
            <a:r>
              <a:rPr lang="tr-TR" sz="2400" b="1" u="sng" dirty="0">
                <a:latin typeface="Times New Roman" panose="02020603050405020304" pitchFamily="18" charset="0"/>
                <a:cs typeface="Times New Roman" panose="02020603050405020304" pitchFamily="18" charset="0"/>
              </a:rPr>
              <a:t>bulunmamaktadır.</a:t>
            </a:r>
            <a:endParaRPr lang="tr-TR" sz="2400" dirty="0"/>
          </a:p>
        </p:txBody>
      </p:sp>
    </p:spTree>
    <p:extLst>
      <p:ext uri="{BB962C8B-B14F-4D97-AF65-F5344CB8AC3E}">
        <p14:creationId xmlns:p14="http://schemas.microsoft.com/office/powerpoint/2010/main" xmlns="" val="790472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1" y="2092335"/>
            <a:ext cx="9873694" cy="2300990"/>
          </a:xfrm>
        </p:spPr>
        <p:txBody>
          <a:bodyPr>
            <a:normAutofit/>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6:</a:t>
            </a:r>
          </a:p>
          <a:p>
            <a:pPr marL="0" indent="0">
              <a:buNone/>
            </a:pPr>
            <a:r>
              <a:rPr lang="tr-TR"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Okul yöneticilerine destekleme ve yetiştirme kursları kapsamında hafta sonu ders verildiğinde cumartesi ve pazar günleri için kurs merkezi müdürlüğü/müdür yardımcılığı görevinden dolayı anılan günler için 2 saat ek ders ücreti ödenir mi?</a:t>
            </a:r>
            <a:endParaRPr lang="tr-TR" sz="24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14</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3263351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15</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551837"/>
            <a:ext cx="9873693" cy="2308324"/>
          </a:xfrm>
          <a:prstGeom prst="rect">
            <a:avLst/>
          </a:prstGeom>
        </p:spPr>
        <p:txBody>
          <a:bodyPr wrap="square">
            <a:spAutoFit/>
          </a:bodyPr>
          <a:lstStyle/>
          <a:p>
            <a:r>
              <a:rPr lang="tr-TR" sz="2400" b="1" dirty="0">
                <a:solidFill>
                  <a:srgbClr val="C00000"/>
                </a:solidFill>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6:</a:t>
            </a:r>
          </a:p>
          <a:p>
            <a:pPr algn="just"/>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endParaRPr lang="tr-TR" sz="2400" dirty="0"/>
          </a:p>
        </p:txBody>
      </p:sp>
    </p:spTree>
    <p:extLst>
      <p:ext uri="{BB962C8B-B14F-4D97-AF65-F5344CB8AC3E}">
        <p14:creationId xmlns:p14="http://schemas.microsoft.com/office/powerpoint/2010/main" xmlns="" val="3809293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49686"/>
            <a:ext cx="9873694" cy="2406094"/>
          </a:xfrm>
        </p:spPr>
        <p:txBody>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SORU 7:</a:t>
            </a:r>
          </a:p>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a:solidFill>
                  <a:srgbClr val="C00000"/>
                </a:solidFill>
                <a:latin typeface="Times New Roman" panose="02020603050405020304" pitchFamily="18" charset="0"/>
                <a:cs typeface="Times New Roman" panose="02020603050405020304" pitchFamily="18" charset="0"/>
              </a:rPr>
              <a:t>Okul yöneticilerinin maaş karşılığı 2 saat fiilen derse girmesi, 10 saat de kurs kapsamında derse girmesi durumunda kaç saat ek ders ücreti ödenir?</a:t>
            </a:r>
          </a:p>
          <a:p>
            <a:pPr marL="0" indent="0">
              <a:buNone/>
            </a:pP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16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3774159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17</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1720840"/>
            <a:ext cx="9873693" cy="4154984"/>
          </a:xfrm>
          <a:prstGeom prst="rect">
            <a:avLst/>
          </a:prstGeom>
        </p:spPr>
        <p:txBody>
          <a:bodyPr wrap="square">
            <a:spAutoFit/>
          </a:bodyPr>
          <a:lstStyle/>
          <a:p>
            <a:pPr algn="just"/>
            <a:r>
              <a:rPr lang="tr-TR" sz="2400" b="1" i="1" dirty="0" smtClean="0">
                <a:solidFill>
                  <a:srgbClr val="C00000"/>
                </a:solidFill>
                <a:latin typeface="Times New Roman" panose="02020603050405020304" pitchFamily="18" charset="0"/>
                <a:cs typeface="Times New Roman" panose="02020603050405020304" pitchFamily="18" charset="0"/>
              </a:rPr>
              <a:t>CEVAP :7</a:t>
            </a:r>
          </a:p>
          <a:p>
            <a:pPr algn="just"/>
            <a:r>
              <a:rPr lang="tr-TR" sz="2400" i="1" dirty="0" smtClean="0">
                <a:solidFill>
                  <a:srgbClr val="FF0000"/>
                </a:solidFill>
                <a:latin typeface="Times New Roman" panose="02020603050405020304" pitchFamily="18" charset="0"/>
                <a:cs typeface="Times New Roman" panose="02020603050405020304" pitchFamily="18" charset="0"/>
              </a:rPr>
              <a:t>Kararın </a:t>
            </a:r>
            <a:r>
              <a:rPr lang="tr-TR" sz="2400" i="1" dirty="0">
                <a:solidFill>
                  <a:srgbClr val="FF0000"/>
                </a:solidFill>
                <a:latin typeface="Times New Roman" panose="02020603050405020304" pitchFamily="18" charset="0"/>
                <a:cs typeface="Times New Roman" panose="02020603050405020304" pitchFamily="18" charset="0"/>
              </a:rPr>
              <a:t>5‘inci maddesine </a:t>
            </a:r>
            <a:r>
              <a:rPr lang="tr-TR" sz="2400" dirty="0">
                <a:latin typeface="Times New Roman" panose="02020603050405020304" pitchFamily="18" charset="0"/>
                <a:cs typeface="Times New Roman" panose="02020603050405020304" pitchFamily="18" charset="0"/>
              </a:rPr>
              <a:t>göre, okul yöneticileri haftada 6 saat aylık karşılığı ders okutmakla yükümlü bulunmaktadırlar. Ancak yöneticiler, ek ders görevi almak istemedikleri takdirde </a:t>
            </a:r>
            <a:r>
              <a:rPr lang="tr-TR" sz="2400" i="1" dirty="0">
                <a:solidFill>
                  <a:srgbClr val="FF0000"/>
                </a:solidFill>
                <a:latin typeface="Times New Roman" panose="02020603050405020304" pitchFamily="18" charset="0"/>
                <a:cs typeface="Times New Roman" panose="02020603050405020304" pitchFamily="18" charset="0"/>
              </a:rPr>
              <a:t>Toplu Sözleşme hükmü </a:t>
            </a:r>
            <a:r>
              <a:rPr lang="tr-TR" sz="2400" dirty="0">
                <a:latin typeface="Times New Roman" panose="02020603050405020304" pitchFamily="18" charset="0"/>
                <a:cs typeface="Times New Roman" panose="02020603050405020304" pitchFamily="18" charset="0"/>
              </a:rPr>
              <a:t>gereğince aylık karşılığı olarak haftada 2 saat ders okutabilmektedirler. </a:t>
            </a:r>
          </a:p>
          <a:p>
            <a:pPr algn="just"/>
            <a:r>
              <a:rPr lang="tr-TR" sz="2400" dirty="0">
                <a:latin typeface="Times New Roman" panose="02020603050405020304" pitchFamily="18" charset="0"/>
                <a:cs typeface="Times New Roman" panose="02020603050405020304" pitchFamily="18" charset="0"/>
              </a:rPr>
              <a:t>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p:txBody>
      </p:sp>
    </p:spTree>
    <p:extLst>
      <p:ext uri="{BB962C8B-B14F-4D97-AF65-F5344CB8AC3E}">
        <p14:creationId xmlns:p14="http://schemas.microsoft.com/office/powerpoint/2010/main" xmlns="" val="4261924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8288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8:</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görevlendirilecek öğretmenlere (ücretli öğretmenlere) destekleme ve yetiştirme kursları kapsamında haftada en çok kaç saat ders görevi verilebilir? Bu öğretmenlerin ders ücreti %100 fazlasıyla ödenir mi?</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10604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19</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413338"/>
            <a:ext cx="9873693" cy="2677656"/>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8:</a:t>
            </a:r>
          </a:p>
          <a:p>
            <a:pPr algn="just"/>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a:t>
            </a:r>
            <a:r>
              <a:rPr lang="tr-TR" sz="2400" b="1" dirty="0">
                <a:latin typeface="Times New Roman" panose="02020603050405020304" pitchFamily="18" charset="0"/>
                <a:cs typeface="Times New Roman" panose="02020603050405020304" pitchFamily="18" charset="0"/>
              </a:rPr>
              <a:t>en fazla 30 saate </a:t>
            </a:r>
            <a:r>
              <a:rPr lang="tr-TR" sz="2400" dirty="0">
                <a:latin typeface="Times New Roman" panose="02020603050405020304" pitchFamily="18" charset="0"/>
                <a:cs typeface="Times New Roman" panose="02020603050405020304" pitchFamily="18" charset="0"/>
              </a:rPr>
              <a:t>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a:t>
            </a:r>
            <a:r>
              <a:rPr lang="tr-TR" sz="2400" b="1" u="sng" dirty="0">
                <a:latin typeface="Times New Roman" panose="02020603050405020304" pitchFamily="18" charset="0"/>
                <a:cs typeface="Times New Roman" panose="02020603050405020304" pitchFamily="18" charset="0"/>
              </a:rPr>
              <a:t>bulunmamaktadır.</a:t>
            </a:r>
            <a:endParaRPr lang="tr-TR" sz="2400" dirty="0"/>
          </a:p>
        </p:txBody>
      </p:sp>
    </p:spTree>
    <p:extLst>
      <p:ext uri="{BB962C8B-B14F-4D97-AF65-F5344CB8AC3E}">
        <p14:creationId xmlns:p14="http://schemas.microsoft.com/office/powerpoint/2010/main" xmlns="" val="426343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GİRİŞ</a:t>
            </a:r>
            <a:endParaRPr lang="tr-TR" b="1" dirty="0"/>
          </a:p>
        </p:txBody>
      </p:sp>
      <p:sp>
        <p:nvSpPr>
          <p:cNvPr id="4" name="Slayt Numarası Yer Tutucusu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B1B305-4AC1-47E8-8323-E102EAB69338}" type="slidenum">
              <a:rPr kumimoji="0" lang="tr-TR" sz="1400" b="1" i="0" u="none" strike="noStrike" kern="1200" cap="none" spc="0" normalizeH="0" baseline="0" noProof="0" smtClean="0">
                <a:ln>
                  <a:noFill/>
                </a:ln>
                <a:solidFill>
                  <a:srgbClr val="A50100"/>
                </a:solidFill>
                <a:effectLst>
                  <a:outerShdw blurRad="38100" dist="38100" dir="2700000" algn="tl">
                    <a:srgbClr val="000000">
                      <a:alpha val="43137"/>
                    </a:srgbClr>
                  </a:outerShdw>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tr-TR" sz="1400" b="1" i="0" u="none" strike="noStrike" kern="1200" cap="none" spc="0" normalizeH="0" baseline="0" noProof="0">
              <a:ln>
                <a:noFill/>
              </a:ln>
              <a:solidFill>
                <a:srgbClr val="A50100"/>
              </a:solidFill>
              <a:effectLst>
                <a:outerShdw blurRad="38100" dist="38100" dir="2700000" algn="tl">
                  <a:srgbClr val="000000">
                    <a:alpha val="43137"/>
                  </a:srgbClr>
                </a:outerShdw>
              </a:effectLst>
              <a:uLnTx/>
              <a:uFillTx/>
              <a:latin typeface="Calibri"/>
              <a:ea typeface="+mn-ea"/>
              <a:cs typeface="+mn-cs"/>
            </a:endParaRPr>
          </a:p>
        </p:txBody>
      </p:sp>
      <p:sp>
        <p:nvSpPr>
          <p:cNvPr id="3" name="İçerik Yer Tutucusu 2"/>
          <p:cNvSpPr>
            <a:spLocks noGrp="1"/>
          </p:cNvSpPr>
          <p:nvPr>
            <p:ph idx="1"/>
          </p:nvPr>
        </p:nvSpPr>
        <p:spPr>
          <a:xfrm>
            <a:off x="300165" y="1020278"/>
            <a:ext cx="11625532" cy="5580547"/>
          </a:xfrm>
        </p:spPr>
        <p:txBody>
          <a:bodyPr>
            <a:normAutofit/>
          </a:bodyPr>
          <a:lstStyle/>
          <a:p>
            <a:pPr marL="0" lvl="0" indent="0">
              <a:lnSpc>
                <a:spcPct val="150000"/>
              </a:lnSpc>
              <a:buNone/>
            </a:pPr>
            <a:endParaRPr lang="tr-TR" b="1" i="1" dirty="0" smtClean="0"/>
          </a:p>
          <a:p>
            <a:pPr marL="0" lvl="0" indent="0">
              <a:lnSpc>
                <a:spcPct val="150000"/>
              </a:lnSpc>
              <a:buNone/>
            </a:pPr>
            <a:endParaRPr lang="tr-TR" dirty="0"/>
          </a:p>
        </p:txBody>
      </p:sp>
      <p:pic>
        <p:nvPicPr>
          <p:cNvPr id="8" name="Resim 7"/>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9" name="Dikdörtgen 8"/>
          <p:cNvSpPr/>
          <p:nvPr/>
        </p:nvSpPr>
        <p:spPr>
          <a:xfrm>
            <a:off x="942072" y="1589431"/>
            <a:ext cx="9873693" cy="4154984"/>
          </a:xfrm>
          <a:prstGeom prst="rect">
            <a:avLst/>
          </a:prstGeom>
        </p:spPr>
        <p:txBody>
          <a:bodyPr wrap="square">
            <a:spAutoFit/>
          </a:bodyPr>
          <a:lstStyle/>
          <a:p>
            <a:pPr algn="ctr"/>
            <a:r>
              <a:rPr lang="tr-TR" sz="2400" b="1" dirty="0" smtClean="0"/>
              <a:t>EK DERSLRELE İLGİLİ GÖRÜŞ VERME İŞ VE İŞLEMLERİ ;</a:t>
            </a:r>
          </a:p>
          <a:p>
            <a:pPr algn="ctr"/>
            <a:r>
              <a:rPr lang="tr-TR" sz="2400" b="1" dirty="0" smtClean="0"/>
              <a:t>İNSAN KAYNAKLARI GENEL MÜDÜRLÜĞÜ</a:t>
            </a:r>
          </a:p>
          <a:p>
            <a:pPr algn="ctr"/>
            <a:endParaRPr lang="tr-TR" sz="2400" b="1" dirty="0" smtClean="0"/>
          </a:p>
          <a:p>
            <a:pPr algn="ctr"/>
            <a:r>
              <a:rPr lang="tr-TR" sz="2400" b="1" dirty="0" smtClean="0"/>
              <a:t>İDARİ İŞLER VE SOSYAL ORTAKLAR DAİRE BAŞKANLIĞINCA </a:t>
            </a:r>
          </a:p>
          <a:p>
            <a:pPr algn="ctr"/>
            <a:endParaRPr lang="tr-TR" sz="2400" b="1" dirty="0" smtClean="0"/>
          </a:p>
          <a:p>
            <a:pPr algn="ctr"/>
            <a:r>
              <a:rPr lang="tr-TR" sz="2400" b="1" dirty="0" smtClean="0"/>
              <a:t>YÜRÜTÜLMEKTEDİR.</a:t>
            </a:r>
          </a:p>
          <a:p>
            <a:pPr algn="ctr"/>
            <a:endParaRPr lang="tr-TR" sz="2400" b="1" dirty="0"/>
          </a:p>
          <a:p>
            <a:pPr algn="ctr"/>
            <a:endParaRPr lang="tr-TR" sz="2400" b="1" dirty="0" smtClean="0"/>
          </a:p>
          <a:p>
            <a:pPr algn="ctr"/>
            <a:r>
              <a:rPr lang="tr-TR" sz="2400" b="1" dirty="0" smtClean="0"/>
              <a:t>İLETİŞİM : </a:t>
            </a:r>
            <a:r>
              <a:rPr lang="tr-TR" sz="2400" b="1" dirty="0"/>
              <a:t>GÜNAY </a:t>
            </a:r>
            <a:r>
              <a:rPr lang="tr-TR" sz="2400" b="1" dirty="0" smtClean="0"/>
              <a:t>ÇINAR  - 0312 413 18 47 - </a:t>
            </a:r>
          </a:p>
          <a:p>
            <a:pPr algn="ctr"/>
            <a:endParaRPr lang="tr-TR" sz="2400" b="1" dirty="0"/>
          </a:p>
          <a:p>
            <a:pPr algn="ctr"/>
            <a:endParaRPr lang="tr-TR" sz="2400" b="1" dirty="0"/>
          </a:p>
        </p:txBody>
      </p:sp>
    </p:spTree>
    <p:extLst>
      <p:ext uri="{BB962C8B-B14F-4D97-AF65-F5344CB8AC3E}">
        <p14:creationId xmlns:p14="http://schemas.microsoft.com/office/powerpoint/2010/main" xmlns="" val="2075578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8288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9:</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görevlendirilen bir öğretmen (ücretli öğretmen) okuldaki derslerden 20 saat görev almış ise destekleme ve yetiştirme kursları kapsamında bu öğretmene en çok kaç saat daha ders görevi verilebilir? </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93644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21</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690336"/>
            <a:ext cx="9873693"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9:</a:t>
            </a:r>
          </a:p>
          <a:p>
            <a:pPr algn="just"/>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p:txBody>
      </p:sp>
    </p:spTree>
    <p:extLst>
      <p:ext uri="{BB962C8B-B14F-4D97-AF65-F5344CB8AC3E}">
        <p14:creationId xmlns:p14="http://schemas.microsoft.com/office/powerpoint/2010/main" xmlns="" val="148747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10:</a:t>
            </a:r>
          </a:p>
          <a:p>
            <a:pPr algn="just"/>
            <a:r>
              <a:rPr lang="tr-TR" sz="2400" b="1" dirty="0" smtClean="0">
                <a:solidFill>
                  <a:srgbClr val="C00000"/>
                </a:solidFill>
                <a:latin typeface="Times New Roman" panose="02020603050405020304" pitchFamily="18" charset="0"/>
                <a:cs typeface="Times New Roman" panose="02020603050405020304" pitchFamily="18" charset="0"/>
              </a:rPr>
              <a:t>Yedek </a:t>
            </a:r>
            <a:r>
              <a:rPr lang="tr-TR" sz="2400" b="1" dirty="0">
                <a:solidFill>
                  <a:srgbClr val="C00000"/>
                </a:solidFill>
                <a:latin typeface="Times New Roman" panose="02020603050405020304" pitchFamily="18" charset="0"/>
                <a:cs typeface="Times New Roman" panose="02020603050405020304" pitchFamily="18" charset="0"/>
              </a:rPr>
              <a:t>subay öğretmenlere kurslarda görev verilmesi halinde, ek ders ücreti ödenir mi</a:t>
            </a:r>
            <a:r>
              <a:rPr lang="tr-TR" b="1" dirty="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52174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2" y="1125443"/>
            <a:ext cx="9873693" cy="5447645"/>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10:</a:t>
            </a:r>
          </a:p>
          <a:p>
            <a:pPr algn="just"/>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a:t>
            </a:r>
            <a:r>
              <a:rPr lang="tr-TR" sz="2400" i="1" dirty="0">
                <a:latin typeface="Times New Roman" panose="02020603050405020304" pitchFamily="18" charset="0"/>
                <a:cs typeface="Times New Roman" panose="02020603050405020304" pitchFamily="18" charset="0"/>
              </a:rPr>
              <a:t>, </a:t>
            </a:r>
            <a:r>
              <a:rPr lang="tr-TR" sz="2400" i="1" dirty="0">
                <a:solidFill>
                  <a:srgbClr val="FF0000"/>
                </a:solidFill>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14’üncü maddesinde </a:t>
            </a:r>
            <a:r>
              <a:rPr lang="tr-TR" sz="2400" dirty="0">
                <a:latin typeface="Times New Roman" panose="02020603050405020304" pitchFamily="18" charset="0"/>
                <a:cs typeface="Times New Roman" panose="02020603050405020304" pitchFamily="18" charset="0"/>
              </a:rPr>
              <a:t>yer alan; "Bunlara öğretmenlikten dolayı ayrıca bir ücret ödenmez.”  hükmü karşısında, yetiştirme kursunda okuttukları derslere bağlı olarak ek ders ücreti </a:t>
            </a:r>
            <a:r>
              <a:rPr lang="tr-TR" sz="2400" b="1" dirty="0">
                <a:latin typeface="Times New Roman" panose="02020603050405020304" pitchFamily="18" charset="0"/>
                <a:cs typeface="Times New Roman" panose="02020603050405020304" pitchFamily="18" charset="0"/>
              </a:rPr>
              <a:t>ödenmesi mümkün bulunmamaktadır</a:t>
            </a:r>
            <a:r>
              <a:rPr lang="tr-TR" sz="2400" b="1" dirty="0" smtClean="0">
                <a:latin typeface="Times New Roman" panose="02020603050405020304" pitchFamily="18" charset="0"/>
                <a:cs typeface="Times New Roman" panose="02020603050405020304" pitchFamily="18" charset="0"/>
              </a:rPr>
              <a:t>.</a:t>
            </a:r>
            <a:r>
              <a:rPr lang="tr-TR" sz="2400" i="1" dirty="0">
                <a:solidFill>
                  <a:srgbClr val="FF0000"/>
                </a:solidFill>
                <a:latin typeface="Times New Roman" panose="02020603050405020304" pitchFamily="18" charset="0"/>
                <a:cs typeface="Times New Roman" panose="02020603050405020304" pitchFamily="18" charset="0"/>
              </a:rPr>
              <a:t> Askerlik Yükümlülüğünü Millî Eğitim Bakanlığı Emrinde Öğretmen Olarak Yerine Getirecekler Hakkında Yönetmelik</a:t>
            </a:r>
          </a:p>
          <a:p>
            <a:pPr algn="just"/>
            <a:r>
              <a:rPr lang="tr-TR" sz="2400"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Madde 14 — 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a:t>
            </a:r>
            <a:r>
              <a:rPr lang="tr-TR" i="1" dirty="0" err="1">
                <a:latin typeface="Times New Roman" panose="02020603050405020304" pitchFamily="18" charset="0"/>
                <a:cs typeface="Times New Roman" panose="02020603050405020304" pitchFamily="18" charset="0"/>
              </a:rPr>
              <a:t>Silâhlı</a:t>
            </a:r>
            <a:r>
              <a:rPr lang="tr-TR" i="1" dirty="0">
                <a:latin typeface="Times New Roman" panose="02020603050405020304" pitchFamily="18" charset="0"/>
                <a:cs typeface="Times New Roman" panose="02020603050405020304" pitchFamily="18" charset="0"/>
              </a:rPr>
              <a:t> Kuvvetleri Personel Kanununda asteğmenler için tespit edilen aylık, ödenek, yardım ve tazminatlar Millî Eğitim Bakanlığınca ödenir ve bu yükümlülerin aylıklarından Ordu Yardımlaşma Kurumu aidatı kesilir. Bunlara öğretmenlikten dolayı ayrıca bir ücret ödenmez. </a:t>
            </a:r>
          </a:p>
          <a:p>
            <a:pPr algn="just"/>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64173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24</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11:</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rehberlik öğretmenlerine görev verilebilir mi?</a:t>
            </a:r>
          </a:p>
        </p:txBody>
      </p:sp>
    </p:spTree>
    <p:extLst>
      <p:ext uri="{BB962C8B-B14F-4D97-AF65-F5344CB8AC3E}">
        <p14:creationId xmlns:p14="http://schemas.microsoft.com/office/powerpoint/2010/main" xmlns="" val="1503460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25</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1377482"/>
            <a:ext cx="9873693" cy="4708981"/>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Kurslarda rehberlik öğretmenlerine </a:t>
            </a:r>
            <a:r>
              <a:rPr lang="tr-TR" sz="2000" i="1" dirty="0">
                <a:solidFill>
                  <a:srgbClr val="FF0000"/>
                </a:solidFill>
                <a:latin typeface="Times New Roman" panose="02020603050405020304" pitchFamily="18" charset="0"/>
                <a:cs typeface="Times New Roman" panose="02020603050405020304" pitchFamily="18" charset="0"/>
              </a:rPr>
              <a:t>Rehberlik ve Psikolojik Danışma Hizmetleri Yönetmeliği’nin 54 ve 55. maddesi </a:t>
            </a:r>
            <a:r>
              <a:rPr lang="tr-TR" sz="2400" dirty="0">
                <a:latin typeface="Times New Roman" panose="02020603050405020304" pitchFamily="18" charset="0"/>
                <a:cs typeface="Times New Roman" panose="02020603050405020304" pitchFamily="18" charset="0"/>
              </a:rPr>
              <a:t>gereğince </a:t>
            </a:r>
            <a:r>
              <a:rPr lang="tr-TR" sz="2400" b="1" dirty="0">
                <a:latin typeface="Times New Roman" panose="02020603050405020304" pitchFamily="18" charset="0"/>
                <a:cs typeface="Times New Roman" panose="02020603050405020304" pitchFamily="18" charset="0"/>
              </a:rPr>
              <a:t>görev verilemez.</a:t>
            </a:r>
          </a:p>
          <a:p>
            <a:pPr algn="just"/>
            <a:endParaRPr lang="tr-TR" sz="2400"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Çalışma Saatleri ve İzinler</a:t>
            </a:r>
            <a:endParaRPr lang="tr-TR" i="1" dirty="0">
              <a:solidFill>
                <a:srgbClr val="FF0000"/>
              </a:solidFill>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Madde 54</a:t>
            </a:r>
            <a:r>
              <a:rPr lang="tr-TR" i="1" dirty="0">
                <a:solidFill>
                  <a:srgbClr val="FF0000"/>
                </a:solidFill>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Rehberlik ve psikolojik danışma servislerinde görevli psikolojik danışmanların çalışma süreleri </a:t>
            </a:r>
            <a:r>
              <a:rPr lang="tr-TR" b="1" i="1" dirty="0">
                <a:latin typeface="Times New Roman" panose="02020603050405020304" pitchFamily="18" charset="0"/>
                <a:cs typeface="Times New Roman" panose="02020603050405020304" pitchFamily="18" charset="0"/>
              </a:rPr>
              <a:t>haftalık 30 iş saati</a:t>
            </a:r>
            <a:r>
              <a:rPr lang="tr-TR" i="1"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algn="just"/>
            <a:r>
              <a:rPr lang="tr-TR" b="1" i="1" dirty="0">
                <a:solidFill>
                  <a:srgbClr val="FF0000"/>
                </a:solidFill>
                <a:latin typeface="Times New Roman" panose="02020603050405020304" pitchFamily="18" charset="0"/>
                <a:cs typeface="Times New Roman" panose="02020603050405020304" pitchFamily="18" charset="0"/>
              </a:rPr>
              <a:t>Verilemeyecek Görevler</a:t>
            </a:r>
            <a:endParaRPr lang="tr-TR" i="1" dirty="0">
              <a:solidFill>
                <a:srgbClr val="FF0000"/>
              </a:solidFill>
              <a:latin typeface="Times New Roman" panose="02020603050405020304" pitchFamily="18" charset="0"/>
              <a:cs typeface="Times New Roman" panose="02020603050405020304" pitchFamily="18" charset="0"/>
            </a:endParaRPr>
          </a:p>
          <a:p>
            <a:pPr algn="just"/>
            <a:r>
              <a:rPr lang="tr-TR" b="1" i="1" dirty="0">
                <a:solidFill>
                  <a:srgbClr val="FF0000"/>
                </a:solidFill>
                <a:latin typeface="Times New Roman" panose="02020603050405020304" pitchFamily="18" charset="0"/>
                <a:cs typeface="Times New Roman" panose="02020603050405020304" pitchFamily="18" charset="0"/>
              </a:rPr>
              <a:t>Madde 55</a:t>
            </a:r>
            <a:r>
              <a:rPr lang="tr-TR" i="1" dirty="0">
                <a:solidFill>
                  <a:srgbClr val="FF0000"/>
                </a:solidFill>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Eğitim-öğretim kurumlarındaki rehberlik ve psikolojik danışma servislerinde görevli psikolojik danışmanlara yönetim, büro işlerinde, </a:t>
            </a:r>
            <a:r>
              <a:rPr lang="tr-TR" b="1" i="1" dirty="0">
                <a:latin typeface="Times New Roman" panose="02020603050405020304" pitchFamily="18" charset="0"/>
                <a:cs typeface="Times New Roman" panose="02020603050405020304" pitchFamily="18" charset="0"/>
              </a:rPr>
              <a:t>ders</a:t>
            </a:r>
            <a:r>
              <a:rPr lang="tr-TR" i="1"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87790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9673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DERS 12:</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95412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27</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2" y="856357"/>
            <a:ext cx="9873693" cy="6001643"/>
          </a:xfrm>
          <a:prstGeom prst="rect">
            <a:avLst/>
          </a:prstGeom>
        </p:spPr>
        <p:txBody>
          <a:bodyPr wrap="square">
            <a:spAutoFit/>
          </a:bodyPr>
          <a:lstStyle/>
          <a:p>
            <a:pPr algn="just"/>
            <a:r>
              <a:rPr lang="tr-TR" sz="2400" b="1" i="1" dirty="0" smtClean="0">
                <a:solidFill>
                  <a:srgbClr val="FF0000"/>
                </a:solidFill>
                <a:latin typeface="Times New Roman" panose="02020603050405020304" pitchFamily="18" charset="0"/>
                <a:cs typeface="Times New Roman" panose="02020603050405020304" pitchFamily="18" charset="0"/>
              </a:rPr>
              <a:t>CEVAP 12:</a:t>
            </a:r>
          </a:p>
          <a:p>
            <a:pPr algn="just"/>
            <a:r>
              <a:rPr lang="tr-TR" sz="2400" i="1" dirty="0" smtClean="0">
                <a:solidFill>
                  <a:srgbClr val="FF0000"/>
                </a:solidFill>
                <a:latin typeface="Times New Roman" panose="02020603050405020304" pitchFamily="18" charset="0"/>
                <a:cs typeface="Times New Roman" panose="02020603050405020304" pitchFamily="18" charset="0"/>
              </a:rPr>
              <a:t>Kamu </a:t>
            </a:r>
            <a:r>
              <a:rPr lang="tr-TR" sz="2400" i="1" dirty="0">
                <a:solidFill>
                  <a:srgbClr val="FF0000"/>
                </a:solidFill>
                <a:latin typeface="Times New Roman" panose="02020603050405020304" pitchFamily="18" charset="0"/>
                <a:cs typeface="Times New Roman" panose="02020603050405020304" pitchFamily="18" charset="0"/>
              </a:rPr>
              <a:t>Görevlilerinin Geneline ve Hizmet Kollarına Yönelik Mali ve Sosyal Haklara İlişkin 2016 ve 2017 Yıllarını Kapsayan 3. Dönem Toplu Sözleşmenin “Eğitim, Öğretim ve Bilim Hizmet Koluna İlişkin Toplu Sözleşme” bölümünün 23'üncü maddesinde </a:t>
            </a:r>
            <a:r>
              <a:rPr lang="tr-TR" sz="2400" dirty="0">
                <a:latin typeface="Times New Roman" panose="02020603050405020304" pitchFamily="18" charset="0"/>
                <a:cs typeface="Times New Roman" panose="02020603050405020304" pitchFamily="18" charset="0"/>
              </a:rPr>
              <a:t>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4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400" dirty="0">
                <a:latin typeface="Times New Roman" panose="02020603050405020304" pitchFamily="18" charset="0"/>
                <a:cs typeface="Times New Roman" panose="02020603050405020304" pitchFamily="18" charset="0"/>
              </a:rPr>
              <a:t>" hükmü bağlamında, </a:t>
            </a:r>
            <a:r>
              <a:rPr lang="tr-TR" sz="2400" b="1" dirty="0">
                <a:latin typeface="Times New Roman" panose="02020603050405020304" pitchFamily="18" charset="0"/>
                <a:cs typeface="Times New Roman" panose="02020603050405020304" pitchFamily="18" charset="0"/>
              </a:rPr>
              <a:t>01.01.2016 tarihinden itibaren </a:t>
            </a:r>
            <a:r>
              <a:rPr lang="tr-TR" sz="24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a:t>
            </a:r>
            <a:r>
              <a:rPr lang="tr-TR" sz="2400" b="1" dirty="0">
                <a:latin typeface="Times New Roman" panose="02020603050405020304" pitchFamily="18" charset="0"/>
                <a:cs typeface="Times New Roman" panose="02020603050405020304" pitchFamily="18" charset="0"/>
              </a:rPr>
              <a:t>mümkün bulunmaktadır.</a:t>
            </a:r>
          </a:p>
          <a:p>
            <a:pPr algn="just"/>
            <a:r>
              <a:rPr lang="tr-TR" sz="2400" i="1" u="sng" dirty="0">
                <a:latin typeface="Times New Roman" panose="02020603050405020304" pitchFamily="18" charset="0"/>
                <a:cs typeface="Times New Roman" panose="02020603050405020304" pitchFamily="18" charset="0"/>
              </a:rPr>
              <a:t>(memur, </a:t>
            </a:r>
            <a:r>
              <a:rPr lang="tr-TR" sz="2400" i="1" u="sng" dirty="0" err="1">
                <a:latin typeface="Times New Roman" panose="02020603050405020304" pitchFamily="18" charset="0"/>
                <a:cs typeface="Times New Roman" panose="02020603050405020304" pitchFamily="18" charset="0"/>
              </a:rPr>
              <a:t>bilg.işletmeni</a:t>
            </a:r>
            <a:r>
              <a:rPr lang="tr-TR" sz="2400" i="1" u="sng" dirty="0">
                <a:latin typeface="Times New Roman" panose="02020603050405020304" pitchFamily="18" charset="0"/>
                <a:cs typeface="Times New Roman" panose="02020603050405020304" pitchFamily="18" charset="0"/>
              </a:rPr>
              <a:t>, veri hazırlama, kontrol işletmeni, hizmetli ve teknisyen</a:t>
            </a:r>
            <a:r>
              <a:rPr lang="tr-TR" sz="2400" i="1" dirty="0">
                <a:latin typeface="Times New Roman" panose="02020603050405020304" pitchFamily="18" charset="0"/>
                <a:cs typeface="Times New Roman" panose="02020603050405020304" pitchFamily="18" charset="0"/>
              </a:rPr>
              <a:t>) ifade edilmektedir. 09.09.2015 t ve 4206 Maliye. Bak. yazısı</a:t>
            </a:r>
          </a:p>
        </p:txBody>
      </p:sp>
    </p:spTree>
    <p:extLst>
      <p:ext uri="{BB962C8B-B14F-4D97-AF65-F5344CB8AC3E}">
        <p14:creationId xmlns:p14="http://schemas.microsoft.com/office/powerpoint/2010/main" xmlns="" val="1254765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28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967335"/>
            <a:ext cx="9873693"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SORU13:</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Ders ücreti karşılığı görevlendirilen bir öğretmenin saat 18:00’den sonra veya hafta sonlarında görev yapması durumunda ücreti gece ücreti üzerinden ödenebilir mi?</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43049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29</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690336"/>
            <a:ext cx="9873693" cy="2215991"/>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 </a:t>
            </a:r>
            <a:r>
              <a:rPr lang="tr-TR" b="1" dirty="0" smtClean="0">
                <a:solidFill>
                  <a:srgbClr val="C00000"/>
                </a:solidFill>
                <a:latin typeface="Times New Roman" panose="02020603050405020304" pitchFamily="18" charset="0"/>
                <a:cs typeface="Times New Roman" panose="02020603050405020304" pitchFamily="18" charset="0"/>
              </a:rPr>
              <a:t>CEVAP 13:</a:t>
            </a:r>
          </a:p>
          <a:p>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a:t>
            </a:r>
            <a:r>
              <a:rPr lang="tr-TR" sz="2400" b="1" i="1" dirty="0">
                <a:solidFill>
                  <a:srgbClr val="FF0000"/>
                </a:solidFill>
                <a:latin typeface="Times New Roman" panose="02020603050405020304" pitchFamily="18" charset="0"/>
                <a:cs typeface="Times New Roman" panose="02020603050405020304" pitchFamily="18" charset="0"/>
              </a:rPr>
              <a:t>gösterge (150) </a:t>
            </a:r>
            <a:r>
              <a:rPr lang="tr-TR" sz="2400" b="1" dirty="0">
                <a:latin typeface="Times New Roman" panose="02020603050405020304" pitchFamily="18" charset="0"/>
                <a:cs typeface="Times New Roman" panose="02020603050405020304" pitchFamily="18" charset="0"/>
              </a:rPr>
              <a:t>üzerinden belirlenmesi uygun olacaktır. </a:t>
            </a:r>
            <a:endParaRPr lang="tr-TR" sz="2400" dirty="0"/>
          </a:p>
        </p:txBody>
      </p:sp>
    </p:spTree>
    <p:extLst>
      <p:ext uri="{BB962C8B-B14F-4D97-AF65-F5344CB8AC3E}">
        <p14:creationId xmlns:p14="http://schemas.microsoft.com/office/powerpoint/2010/main" xmlns="" val="21862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MEVZUAT KAYNAKLARI</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2 İçerik Yer Tutucusu"/>
          <p:cNvSpPr txBox="1">
            <a:spLocks/>
          </p:cNvSpPr>
          <p:nvPr/>
        </p:nvSpPr>
        <p:spPr bwMode="auto">
          <a:xfrm>
            <a:off x="942072" y="1168531"/>
            <a:ext cx="9873693" cy="5327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tr-TR" sz="2400" b="1" dirty="0" smtClean="0">
                <a:latin typeface="Times New Roman" pitchFamily="18" charset="0"/>
                <a:cs typeface="Times New Roman" pitchFamily="18" charset="0"/>
              </a:rPr>
              <a:t>Millî Eğitim Bakanlığı Yönetici ve Öğretmenlerinin Ders ve Ek Ders Saatlerine İlişkin Karar </a:t>
            </a:r>
          </a:p>
          <a:p>
            <a:pPr algn="just"/>
            <a:r>
              <a:rPr lang="tr-TR" sz="2400" b="1" dirty="0" smtClean="0">
                <a:latin typeface="Times New Roman" pitchFamily="18" charset="0"/>
                <a:cs typeface="Times New Roman" pitchFamily="18" charset="0"/>
              </a:rPr>
              <a:t>Kamu Görevlilerinin Geneline ve Hizmet Kollarına Yönelik Mali ve Sosyal Haklara İlişkin 2. Dönem (2014-2015) ve 3. Dönem (2015-2016) ve  (2016-2017) Toplu Sözleşme </a:t>
            </a:r>
          </a:p>
          <a:p>
            <a:pPr algn="just"/>
            <a:r>
              <a:rPr lang="tr-TR" sz="2400" b="1" dirty="0" smtClean="0">
                <a:latin typeface="Times New Roman" pitchFamily="18" charset="0"/>
                <a:cs typeface="Times New Roman" pitchFamily="18" charset="0"/>
              </a:rPr>
              <a:t>Millî Eğitim Bakanlığı Öğretmen Atama ve Yer Değiştirme Yönetmeliği</a:t>
            </a:r>
          </a:p>
          <a:p>
            <a:pPr algn="just"/>
            <a:r>
              <a:rPr lang="tr-TR" sz="2400" b="1" dirty="0" smtClean="0">
                <a:latin typeface="Times New Roman" pitchFamily="18" charset="0"/>
                <a:cs typeface="Times New Roman" pitchFamily="18" charset="0"/>
              </a:rPr>
              <a:t>657 Sayılı Devlet Memurları Kanunu</a:t>
            </a:r>
          </a:p>
          <a:p>
            <a:pPr algn="just"/>
            <a:r>
              <a:rPr lang="tr-TR" sz="24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r>
              <a:rPr lang="tr-TR" sz="2400" b="1" dirty="0" smtClean="0">
                <a:latin typeface="Times New Roman" pitchFamily="18" charset="0"/>
                <a:cs typeface="Times New Roman" pitchFamily="18" charset="0"/>
              </a:rPr>
              <a:t>Millî Eğitim Bakanlığı Rehberlik ve Psikolojik Danışma Hizmetleri Yönetmeliği </a:t>
            </a:r>
          </a:p>
          <a:p>
            <a:pPr algn="just"/>
            <a:r>
              <a:rPr lang="tr-TR" sz="2400" b="1" dirty="0" smtClean="0">
                <a:latin typeface="Times New Roman" pitchFamily="18" charset="0"/>
                <a:cs typeface="Times New Roman" pitchFamily="18" charset="0"/>
              </a:rPr>
              <a:t>Talim Terbiye Kurulu Ö</a:t>
            </a:r>
            <a:r>
              <a:rPr lang="sv-SE" sz="2400" b="1" dirty="0" smtClean="0">
                <a:latin typeface="Times New Roman" pitchFamily="18" charset="0"/>
                <a:cs typeface="Times New Roman" pitchFamily="18" charset="0"/>
              </a:rPr>
              <a:t>ğretmenlik </a:t>
            </a:r>
            <a:r>
              <a:rPr lang="tr-TR" sz="2400" b="1" dirty="0" smtClean="0">
                <a:latin typeface="Times New Roman" pitchFamily="18" charset="0"/>
                <a:cs typeface="Times New Roman" pitchFamily="18" charset="0"/>
              </a:rPr>
              <a:t>A</a:t>
            </a:r>
            <a:r>
              <a:rPr lang="sv-SE" sz="2400" b="1" dirty="0" smtClean="0">
                <a:latin typeface="Times New Roman" pitchFamily="18" charset="0"/>
                <a:cs typeface="Times New Roman" pitchFamily="18" charset="0"/>
              </a:rPr>
              <a:t>lanlari</a:t>
            </a:r>
            <a:r>
              <a:rPr lang="sv-SE" sz="2400" b="1" dirty="0">
                <a:latin typeface="Times New Roman" pitchFamily="18" charset="0"/>
                <a:cs typeface="Times New Roman" pitchFamily="18" charset="0"/>
              </a:rPr>
              <a:t>, </a:t>
            </a:r>
            <a:r>
              <a:rPr lang="tr-TR" sz="2400" b="1" dirty="0" smtClean="0">
                <a:latin typeface="Times New Roman" pitchFamily="18" charset="0"/>
                <a:cs typeface="Times New Roman" pitchFamily="18" charset="0"/>
              </a:rPr>
              <a:t>A</a:t>
            </a:r>
            <a:r>
              <a:rPr lang="sv-SE" sz="2400" b="1" dirty="0" smtClean="0">
                <a:latin typeface="Times New Roman" pitchFamily="18" charset="0"/>
                <a:cs typeface="Times New Roman" pitchFamily="18" charset="0"/>
              </a:rPr>
              <a:t>tama </a:t>
            </a:r>
            <a:r>
              <a:rPr lang="sv-SE" sz="2400" b="1" dirty="0">
                <a:latin typeface="Times New Roman" pitchFamily="18" charset="0"/>
                <a:cs typeface="Times New Roman" pitchFamily="18" charset="0"/>
              </a:rPr>
              <a:t>ve </a:t>
            </a:r>
            <a:r>
              <a:rPr lang="tr-TR" sz="2400" b="1" dirty="0" smtClean="0">
                <a:latin typeface="Times New Roman" pitchFamily="18" charset="0"/>
                <a:cs typeface="Times New Roman" pitchFamily="18" charset="0"/>
              </a:rPr>
              <a:t>D</a:t>
            </a:r>
            <a:r>
              <a:rPr lang="sv-SE" sz="2400" b="1" dirty="0" smtClean="0">
                <a:latin typeface="Times New Roman" pitchFamily="18" charset="0"/>
                <a:cs typeface="Times New Roman" pitchFamily="18" charset="0"/>
              </a:rPr>
              <a:t>ers </a:t>
            </a:r>
            <a:r>
              <a:rPr lang="tr-TR" sz="2400" b="1" dirty="0" smtClean="0">
                <a:latin typeface="Times New Roman" pitchFamily="18" charset="0"/>
                <a:cs typeface="Times New Roman" pitchFamily="18" charset="0"/>
              </a:rPr>
              <a:t>O</a:t>
            </a:r>
            <a:r>
              <a:rPr lang="sv-SE" sz="2400" b="1" dirty="0" smtClean="0">
                <a:latin typeface="Times New Roman" pitchFamily="18" charset="0"/>
                <a:cs typeface="Times New Roman" pitchFamily="18" charset="0"/>
              </a:rPr>
              <a:t>kutma </a:t>
            </a:r>
            <a:r>
              <a:rPr lang="tr-TR" sz="2400" b="1" dirty="0" smtClean="0">
                <a:latin typeface="Times New Roman" pitchFamily="18" charset="0"/>
                <a:cs typeface="Times New Roman" pitchFamily="18" charset="0"/>
              </a:rPr>
              <a:t>E</a:t>
            </a:r>
            <a:r>
              <a:rPr lang="sv-SE" sz="2400" b="1" dirty="0" smtClean="0">
                <a:latin typeface="Times New Roman" pitchFamily="18" charset="0"/>
                <a:cs typeface="Times New Roman" pitchFamily="18" charset="0"/>
              </a:rPr>
              <a:t>saslari </a:t>
            </a:r>
            <a:r>
              <a:rPr lang="sv-SE" dirty="0"/>
              <a:t>	</a:t>
            </a:r>
          </a:p>
          <a:p>
            <a:pPr algn="just">
              <a:buFont typeface="Wingdings" pitchFamily="2" charset="2"/>
              <a:buChar char="ü"/>
            </a:pPr>
            <a:endParaRPr lang="tr-TR" sz="2000" b="1"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9916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30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14:</a:t>
            </a:r>
          </a:p>
          <a:p>
            <a:pPr algn="just"/>
            <a:r>
              <a:rPr lang="tr-TR" sz="2400" b="1" dirty="0" smtClean="0">
                <a:solidFill>
                  <a:srgbClr val="C00000"/>
                </a:solidFill>
                <a:latin typeface="Times New Roman" panose="02020603050405020304" pitchFamily="18" charset="0"/>
                <a:cs typeface="Times New Roman" panose="02020603050405020304" pitchFamily="18" charset="0"/>
              </a:rPr>
              <a:t>Ders </a:t>
            </a:r>
            <a:r>
              <a:rPr lang="tr-TR" sz="2400" b="1" dirty="0">
                <a:solidFill>
                  <a:srgbClr val="C00000"/>
                </a:solidFill>
                <a:latin typeface="Times New Roman" panose="02020603050405020304" pitchFamily="18" charset="0"/>
                <a:cs typeface="Times New Roman" panose="02020603050405020304" pitchFamily="18" charset="0"/>
              </a:rPr>
              <a:t>ücreti karşılığı görevlendirilen bir öğretmen (ücretli öğretmen)  azami kaç saat ücret alabilir? </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2562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31</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1751618"/>
            <a:ext cx="9873693" cy="2554545"/>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14:</a:t>
            </a:r>
          </a:p>
          <a:p>
            <a:pPr algn="just"/>
            <a:r>
              <a:rPr lang="tr-TR" sz="2400" dirty="0" smtClean="0">
                <a:latin typeface="Times New Roman" panose="02020603050405020304" pitchFamily="18" charset="0"/>
                <a:cs typeface="Times New Roman" panose="02020603050405020304" pitchFamily="18" charset="0"/>
              </a:rPr>
              <a:t>Yukarıda </a:t>
            </a:r>
            <a:r>
              <a:rPr lang="tr-TR" sz="24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r>
              <a:rPr lang="tr-TR" sz="2400" dirty="0" smtClean="0">
                <a:latin typeface="Times New Roman" panose="02020603050405020304" pitchFamily="18" charset="0"/>
                <a:cs typeface="Times New Roman" panose="02020603050405020304" pitchFamily="18" charset="0"/>
              </a:rPr>
              <a:t>.</a:t>
            </a:r>
          </a:p>
          <a:p>
            <a:pPr algn="just"/>
            <a:endParaRPr lang="tr-TR" sz="2800" b="1" dirty="0">
              <a:latin typeface="Times New Roman" panose="02020603050405020304" pitchFamily="18" charset="0"/>
              <a:cs typeface="Times New Roman" panose="02020603050405020304" pitchFamily="18" charset="0"/>
            </a:endParaRPr>
          </a:p>
          <a:p>
            <a:pPr algn="just"/>
            <a:r>
              <a:rPr lang="tr-TR" i="1" dirty="0">
                <a:solidFill>
                  <a:srgbClr val="FF0000"/>
                </a:solidFill>
                <a:latin typeface="Times New Roman" panose="02020603050405020304" pitchFamily="18" charset="0"/>
                <a:cs typeface="Times New Roman" panose="02020603050405020304" pitchFamily="18" charset="0"/>
              </a:rPr>
              <a:t>Madde 9- (1)/a)-2) </a:t>
            </a:r>
            <a:r>
              <a:rPr lang="tr-TR" i="1" dirty="0">
                <a:latin typeface="Times New Roman" panose="02020603050405020304" pitchFamily="18" charset="0"/>
                <a:cs typeface="Times New Roman" panose="02020603050405020304" pitchFamily="18" charset="0"/>
              </a:rPr>
              <a:t>Resmî görevi bulunmayanlar ile emeklilere, okul öncesi, ilköğretim, orta öğretim, özel eğitim ve yaygın eğitim kurumlarında haftada 30 saate, kadar ek ders görevi verilebilir.</a:t>
            </a:r>
            <a:endParaRPr lang="tr-TR" dirty="0"/>
          </a:p>
        </p:txBody>
      </p:sp>
    </p:spTree>
    <p:extLst>
      <p:ext uri="{BB962C8B-B14F-4D97-AF65-F5344CB8AC3E}">
        <p14:creationId xmlns:p14="http://schemas.microsoft.com/office/powerpoint/2010/main" xmlns="" val="13405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 SORU 15:</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Yan alanı olan sınıf öğretmenlerine Destekleme ve Yetiştirme Kurslarında ders görevi verilir mi?</a:t>
            </a:r>
          </a:p>
        </p:txBody>
      </p:sp>
    </p:spTree>
    <p:extLst>
      <p:ext uri="{BB962C8B-B14F-4D97-AF65-F5344CB8AC3E}">
        <p14:creationId xmlns:p14="http://schemas.microsoft.com/office/powerpoint/2010/main" xmlns="" val="2725949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1151454"/>
            <a:ext cx="9873693" cy="4154984"/>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15:</a:t>
            </a:r>
          </a:p>
          <a:p>
            <a:pPr algn="just"/>
            <a:r>
              <a:rPr lang="tr-TR" sz="2400" dirty="0" smtClean="0">
                <a:latin typeface="Times New Roman" panose="02020603050405020304" pitchFamily="18" charset="0"/>
                <a:cs typeface="Times New Roman" panose="02020603050405020304" pitchFamily="18" charset="0"/>
              </a:rPr>
              <a:t>İhtiyaç </a:t>
            </a:r>
            <a:r>
              <a:rPr lang="tr-TR" sz="2400" dirty="0">
                <a:latin typeface="Times New Roman" panose="02020603050405020304" pitchFamily="18" charset="0"/>
                <a:cs typeface="Times New Roman" panose="02020603050405020304" pitchFamily="18" charset="0"/>
              </a:rPr>
              <a:t>olması halinde Destekleme ve Yetiştirme Kurslarında yan alanı olan sınıf öğretmenleri için </a:t>
            </a:r>
            <a:r>
              <a:rPr lang="tr-TR" sz="2400" i="1" dirty="0">
                <a:solidFill>
                  <a:srgbClr val="FF0000"/>
                </a:solidFill>
                <a:latin typeface="Times New Roman" panose="02020603050405020304" pitchFamily="18" charset="0"/>
                <a:cs typeface="Times New Roman" panose="02020603050405020304" pitchFamily="18" charset="0"/>
              </a:rPr>
              <a:t>Talim Terbiye Kurulu Başkanlığının 9 </a:t>
            </a:r>
            <a:r>
              <a:rPr lang="tr-TR" sz="2400" i="1" dirty="0" err="1">
                <a:solidFill>
                  <a:srgbClr val="FF0000"/>
                </a:solidFill>
                <a:latin typeface="Times New Roman" panose="02020603050405020304" pitchFamily="18" charset="0"/>
                <a:cs typeface="Times New Roman" panose="02020603050405020304" pitchFamily="18" charset="0"/>
              </a:rPr>
              <a:t>No’lu</a:t>
            </a:r>
            <a:r>
              <a:rPr lang="tr-TR" sz="2400" i="1" dirty="0">
                <a:solidFill>
                  <a:srgbClr val="FF0000"/>
                </a:solidFill>
                <a:latin typeface="Times New Roman" panose="02020603050405020304" pitchFamily="18" charset="0"/>
                <a:cs typeface="Times New Roman" panose="02020603050405020304" pitchFamily="18" charset="0"/>
              </a:rPr>
              <a:t> kararına </a:t>
            </a:r>
            <a:r>
              <a:rPr lang="tr-TR" sz="2400" dirty="0">
                <a:latin typeface="Times New Roman" panose="02020603050405020304" pitchFamily="18" charset="0"/>
                <a:cs typeface="Times New Roman" panose="02020603050405020304" pitchFamily="18" charset="0"/>
              </a:rPr>
              <a:t>göre işlem yapılmaktadır. </a:t>
            </a:r>
          </a:p>
          <a:p>
            <a:pPr algn="just"/>
            <a:endParaRPr lang="tr-TR" sz="2400" dirty="0">
              <a:latin typeface="Times New Roman" panose="02020603050405020304" pitchFamily="18" charset="0"/>
              <a:cs typeface="Times New Roman" panose="02020603050405020304" pitchFamily="18" charset="0"/>
            </a:endParaRPr>
          </a:p>
          <a:p>
            <a:pPr algn="just"/>
            <a:r>
              <a:rPr lang="tr-TR" sz="2400" i="1" dirty="0">
                <a:solidFill>
                  <a:srgbClr val="FF0000"/>
                </a:solidFill>
                <a:latin typeface="Times New Roman" panose="02020603050405020304" pitchFamily="18" charset="0"/>
                <a:cs typeface="Times New Roman" panose="02020603050405020304" pitchFamily="18" charset="0"/>
              </a:rPr>
              <a:t>Aylık Karşılığı Okutulacak Dersler </a:t>
            </a:r>
          </a:p>
          <a:p>
            <a:pPr algn="just"/>
            <a:r>
              <a:rPr lang="tr-TR" sz="2400" i="1" dirty="0">
                <a:solidFill>
                  <a:srgbClr val="FF0000"/>
                </a:solidFill>
                <a:latin typeface="Times New Roman" panose="02020603050405020304" pitchFamily="18" charset="0"/>
                <a:cs typeface="Times New Roman" panose="02020603050405020304" pitchFamily="18" charset="0"/>
              </a:rPr>
              <a:t>Madde 9 - (1) </a:t>
            </a:r>
            <a:r>
              <a:rPr lang="tr-TR" sz="2400" i="1" dirty="0">
                <a:latin typeface="Times New Roman" panose="02020603050405020304" pitchFamily="18" charset="0"/>
                <a:cs typeface="Times New Roman" panose="02020603050405020304" pitchFamily="18" charset="0"/>
              </a:rPr>
              <a:t>Öğretmenler, atandıkları alan ile varsa </a:t>
            </a:r>
            <a:r>
              <a:rPr lang="tr-TR" sz="2400" b="1" i="1" dirty="0">
                <a:latin typeface="Times New Roman" panose="02020603050405020304" pitchFamily="18" charset="0"/>
                <a:cs typeface="Times New Roman" panose="02020603050405020304" pitchFamily="18" charset="0"/>
              </a:rPr>
              <a:t>yan alanının </a:t>
            </a:r>
            <a:r>
              <a:rPr lang="tr-TR" sz="2400" i="1" dirty="0">
                <a:latin typeface="Times New Roman" panose="02020603050405020304" pitchFamily="18" charset="0"/>
                <a:cs typeface="Times New Roman" panose="02020603050405020304" pitchFamily="18" charset="0"/>
              </a:rPr>
              <a:t>ekli çizelgede “Okutacağı Dersler” sütununda yer alan dersleri, öncelikle atandıkları kurumun alan, ortak, zorunlu ve seçmeli derslerini, eğitim kurumlarının tür ve dereceleri bakımından herhangi bir ayırım yapılmaksızın okuturlar. </a:t>
            </a:r>
          </a:p>
        </p:txBody>
      </p:sp>
    </p:spTree>
    <p:extLst>
      <p:ext uri="{BB962C8B-B14F-4D97-AF65-F5344CB8AC3E}">
        <p14:creationId xmlns:p14="http://schemas.microsoft.com/office/powerpoint/2010/main" xmlns="" val="1421190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1" y="2344582"/>
            <a:ext cx="9873694" cy="2921101"/>
          </a:xfrm>
        </p:spPr>
        <p:txBody>
          <a:bodyPr>
            <a:normAutofit/>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16:</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ders ücretleri gündüz/gece ücreti şeklinde ödenir mi? </a:t>
            </a:r>
          </a:p>
          <a:p>
            <a:pPr marL="0" indent="0">
              <a:buNone/>
            </a:pP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34</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4019580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1" y="1020278"/>
            <a:ext cx="9873693" cy="5047313"/>
          </a:xfrm>
        </p:spPr>
        <p:txBody>
          <a:bodyPr>
            <a:normAutofit fontScale="92500" lnSpcReduction="20000"/>
          </a:bodyPr>
          <a:lstStyle/>
          <a:p>
            <a:pPr marL="0" indent="0" algn="just">
              <a:buNone/>
            </a:pPr>
            <a:endParaRPr lang="tr-TR"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endParaRPr lang="tr-TR" b="1" dirty="0">
              <a:solidFill>
                <a:srgbClr val="C00000"/>
              </a:solidFill>
              <a:latin typeface="Times New Roman" panose="02020603050405020304" pitchFamily="18" charset="0"/>
              <a:cs typeface="Times New Roman" panose="02020603050405020304" pitchFamily="18" charset="0"/>
            </a:endParaRPr>
          </a:p>
          <a:p>
            <a:pPr marL="0" indent="0" algn="just">
              <a:buNone/>
            </a:pPr>
            <a:r>
              <a:rPr lang="tr-TR" b="1" dirty="0" smtClean="0">
                <a:solidFill>
                  <a:srgbClr val="C00000"/>
                </a:solidFill>
                <a:latin typeface="Times New Roman" panose="02020603050405020304" pitchFamily="18" charset="0"/>
                <a:cs typeface="Times New Roman" panose="02020603050405020304" pitchFamily="18" charset="0"/>
              </a:rPr>
              <a:t>Cevap 16:</a:t>
            </a:r>
          </a:p>
          <a:p>
            <a:pPr marL="0" indent="0" algn="just">
              <a:buNone/>
            </a:pPr>
            <a:r>
              <a:rPr lang="tr-TR" sz="2400" i="1" dirty="0" smtClean="0">
                <a:solidFill>
                  <a:srgbClr val="FF0000"/>
                </a:solidFill>
                <a:latin typeface="Times New Roman" panose="02020603050405020304" pitchFamily="18" charset="0"/>
                <a:cs typeface="Times New Roman" panose="02020603050405020304" pitchFamily="18" charset="0"/>
              </a:rPr>
              <a:t>Kararın </a:t>
            </a:r>
            <a:r>
              <a:rPr lang="tr-TR" sz="2400" i="1" dirty="0">
                <a:solidFill>
                  <a:srgbClr val="FF0000"/>
                </a:solidFill>
                <a:latin typeface="Times New Roman" panose="02020603050405020304" pitchFamily="18" charset="0"/>
                <a:cs typeface="Times New Roman" panose="02020603050405020304" pitchFamily="18" charset="0"/>
              </a:rPr>
              <a:t>Tanımlar başlıklı 4. maddesinin 1. fıkrası (g) bendinde: </a:t>
            </a:r>
            <a:r>
              <a:rPr lang="tr-TR" sz="2400" b="1" dirty="0">
                <a:latin typeface="Times New Roman" panose="02020603050405020304" pitchFamily="18" charset="0"/>
                <a:cs typeface="Times New Roman" panose="02020603050405020304" pitchFamily="18" charset="0"/>
              </a:rPr>
              <a:t>Gündüz öğretimi dışında kalan öğretim: </a:t>
            </a:r>
            <a:r>
              <a:rPr lang="tr-TR" sz="24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eğitim olarak tanımlanmaktadır.</a:t>
            </a:r>
          </a:p>
          <a:p>
            <a:pPr algn="just"/>
            <a:r>
              <a:rPr lang="tr-TR" sz="2400" dirty="0">
                <a:latin typeface="Times New Roman" panose="02020603050405020304" pitchFamily="18" charset="0"/>
                <a:cs typeface="Times New Roman" panose="02020603050405020304" pitchFamily="18" charset="0"/>
              </a:rPr>
              <a:t>     Bu kapsamda </a:t>
            </a:r>
            <a:r>
              <a:rPr lang="tr-TR" sz="2400" b="1" dirty="0">
                <a:latin typeface="Times New Roman" panose="02020603050405020304" pitchFamily="18" charset="0"/>
                <a:cs typeface="Times New Roman" panose="02020603050405020304" pitchFamily="18" charset="0"/>
              </a:rPr>
              <a:t>hafta içi saat 18.00’den sonra, cumartesi ve pazar günleri ile yarıyıl ve yaz tatillerinde</a:t>
            </a:r>
            <a:r>
              <a:rPr lang="tr-TR" sz="2400" dirty="0">
                <a:latin typeface="Times New Roman" panose="02020603050405020304" pitchFamily="18" charset="0"/>
                <a:cs typeface="Times New Roman" panose="02020603050405020304" pitchFamily="18" charset="0"/>
              </a:rPr>
              <a:t> yapılan yüz yüze eğitimlerde ders ücretleri gece ücreti üzerinden (</a:t>
            </a:r>
            <a:r>
              <a:rPr lang="tr-TR" sz="2400" b="1" dirty="0">
                <a:latin typeface="Times New Roman" panose="02020603050405020304" pitchFamily="18" charset="0"/>
                <a:cs typeface="Times New Roman" panose="02020603050405020304" pitchFamily="18" charset="0"/>
              </a:rPr>
              <a:t>150 gösterge</a:t>
            </a:r>
            <a:r>
              <a:rPr lang="tr-TR" sz="2400" dirty="0">
                <a:latin typeface="Times New Roman" panose="02020603050405020304" pitchFamily="18" charset="0"/>
                <a:cs typeface="Times New Roman" panose="02020603050405020304" pitchFamily="18" charset="0"/>
              </a:rPr>
              <a:t>) ödenir</a:t>
            </a:r>
            <a:r>
              <a:rPr lang="tr-TR" sz="2400" dirty="0" smtClean="0">
                <a:latin typeface="Times New Roman" panose="02020603050405020304" pitchFamily="18" charset="0"/>
                <a:cs typeface="Times New Roman" panose="02020603050405020304" pitchFamily="18" charset="0"/>
              </a:rPr>
              <a:t>.</a:t>
            </a:r>
          </a:p>
          <a:p>
            <a:pPr algn="just"/>
            <a:r>
              <a:rPr lang="tr-TR" sz="2400" dirty="0" smtClean="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 </a:t>
            </a:r>
            <a:r>
              <a:rPr lang="tr-TR" sz="2400" b="1" i="1" dirty="0">
                <a:solidFill>
                  <a:srgbClr val="FF0000"/>
                </a:solidFill>
                <a:latin typeface="Times New Roman" panose="02020603050405020304" pitchFamily="18" charset="0"/>
                <a:cs typeface="Times New Roman" panose="02020603050405020304" pitchFamily="18" charset="0"/>
              </a:rPr>
              <a:t>Madde 176 – </a:t>
            </a:r>
            <a:r>
              <a:rPr lang="tr-TR" sz="2400" b="1" i="1" dirty="0">
                <a:latin typeface="Times New Roman" panose="02020603050405020304" pitchFamily="18" charset="0"/>
                <a:cs typeface="Times New Roman" panose="02020603050405020304" pitchFamily="18" charset="0"/>
              </a:rPr>
              <a:t>(1) </a:t>
            </a:r>
            <a:r>
              <a:rPr lang="tr-TR" sz="2400" i="1" dirty="0">
                <a:latin typeface="Times New Roman" panose="02020603050405020304" pitchFamily="18" charset="0"/>
                <a:cs typeface="Times New Roman" panose="02020603050405020304" pitchFamily="18" charset="0"/>
              </a:rPr>
              <a:t>Bu 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algn="just"/>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35</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4078863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2617076"/>
            <a:ext cx="9873694" cy="1681655"/>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17:</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görev alan öğretmenlere ek hizmet puanı verilir mi, bu uygulama nasıl yapılır? </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7106300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627586"/>
            <a:ext cx="9873694" cy="1376856"/>
          </a:xfrm>
        </p:spPr>
        <p:txBody>
          <a:bodyPr>
            <a:normAutofit fontScale="92500" lnSpcReduction="20000"/>
          </a:bodyPr>
          <a:lstStyle/>
          <a:p>
            <a:pPr marL="0" indent="0">
              <a:buNone/>
            </a:pPr>
            <a:r>
              <a:rPr lang="tr-TR" sz="2600" b="1" dirty="0" smtClean="0">
                <a:solidFill>
                  <a:srgbClr val="C00000"/>
                </a:solidFill>
                <a:latin typeface="Times New Roman" panose="02020603050405020304" pitchFamily="18" charset="0"/>
                <a:cs typeface="Times New Roman" panose="02020603050405020304" pitchFamily="18" charset="0"/>
              </a:rPr>
              <a:t>CEVAP 17:</a:t>
            </a:r>
          </a:p>
          <a:p>
            <a:pPr marL="0" indent="0">
              <a:buNone/>
            </a:pPr>
            <a:r>
              <a:rPr lang="tr-TR" dirty="0" smtClean="0">
                <a:latin typeface="Times New Roman" panose="02020603050405020304" pitchFamily="18" charset="0"/>
                <a:cs typeface="Times New Roman" panose="02020603050405020304" pitchFamily="18" charset="0"/>
              </a:rPr>
              <a:t> </a:t>
            </a:r>
            <a:r>
              <a:rPr lang="tr-TR" sz="2600" b="1" dirty="0">
                <a:latin typeface="Times New Roman" panose="02020603050405020304" pitchFamily="18" charset="0"/>
                <a:cs typeface="Times New Roman" panose="02020603050405020304" pitchFamily="18" charset="0"/>
              </a:rPr>
              <a:t>Destekleme ve yetiştirme kurslarında görev alan öğretmenlere fiilen görev yapılan her ay için 0,5 ek hizmet puanı verilir. Bu işlem il/ilçe milli eğitim müdürlüklerince gerçekleştirilir</a:t>
            </a:r>
            <a:r>
              <a:rPr lang="tr-TR" sz="2600" b="1" dirty="0" smtClean="0">
                <a:latin typeface="Times New Roman" panose="02020603050405020304" pitchFamily="18" charset="0"/>
                <a:cs typeface="Times New Roman" panose="02020603050405020304" pitchFamily="18" charset="0"/>
              </a:rPr>
              <a:t>. (Personel Özlük birimleri tarafından)</a:t>
            </a:r>
            <a:endParaRPr lang="tr-TR" sz="2600" b="1"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37</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1072076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EDERS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967335"/>
            <a:ext cx="9873693"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18:</a:t>
            </a:r>
          </a:p>
          <a:p>
            <a:pPr algn="just"/>
            <a:r>
              <a:rPr lang="tr-TR" sz="2400" b="1" dirty="0" smtClean="0">
                <a:solidFill>
                  <a:srgbClr val="C00000"/>
                </a:solidFill>
                <a:latin typeface="Times New Roman" panose="02020603050405020304" pitchFamily="18" charset="0"/>
                <a:cs typeface="Times New Roman" panose="02020603050405020304" pitchFamily="18" charset="0"/>
              </a:rPr>
              <a:t>Genel </a:t>
            </a:r>
            <a:r>
              <a:rPr lang="tr-TR" sz="2400" b="1" dirty="0">
                <a:solidFill>
                  <a:srgbClr val="C00000"/>
                </a:solidFill>
                <a:latin typeface="Times New Roman" panose="02020603050405020304" pitchFamily="18" charset="0"/>
                <a:cs typeface="Times New Roman" panose="02020603050405020304" pitchFamily="18" charset="0"/>
              </a:rPr>
              <a:t>idari izinli olunan günlerde destekleme ve yetiştirme kurslarında görevli </a:t>
            </a:r>
            <a:r>
              <a:rPr lang="tr-TR" sz="2400" b="1" i="1" dirty="0">
                <a:solidFill>
                  <a:srgbClr val="C00000"/>
                </a:solidFill>
                <a:latin typeface="Times New Roman" pitchFamily="18" charset="0"/>
                <a:cs typeface="Times New Roman" pitchFamily="18" charset="0"/>
              </a:rPr>
              <a:t>yönetici ve öğretmenler </a:t>
            </a:r>
            <a:r>
              <a:rPr lang="tr-TR" sz="2400" b="1" dirty="0">
                <a:solidFill>
                  <a:srgbClr val="C00000"/>
                </a:solidFill>
                <a:latin typeface="Times New Roman" pitchFamily="18" charset="0"/>
                <a:cs typeface="Times New Roman" pitchFamily="18" charset="0"/>
              </a:rPr>
              <a:t>o günkü ek ders ücretinden yararlanırlar mı?</a:t>
            </a:r>
          </a:p>
        </p:txBody>
      </p:sp>
    </p:spTree>
    <p:extLst>
      <p:ext uri="{BB962C8B-B14F-4D97-AF65-F5344CB8AC3E}">
        <p14:creationId xmlns:p14="http://schemas.microsoft.com/office/powerpoint/2010/main" xmlns="" val="1827316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1912882"/>
            <a:ext cx="9873694" cy="4058988"/>
          </a:xfrm>
        </p:spPr>
        <p:txBody>
          <a:bodyPr>
            <a:normAutofit fontScale="25000" lnSpcReduction="20000"/>
          </a:bodyPr>
          <a:lstStyle/>
          <a:p>
            <a:pPr marL="0" indent="0">
              <a:buNone/>
            </a:pPr>
            <a:r>
              <a:rPr lang="tr-TR" sz="9600" b="1" dirty="0" smtClean="0">
                <a:solidFill>
                  <a:srgbClr val="C00000"/>
                </a:solidFill>
                <a:latin typeface="Times New Roman" pitchFamily="18" charset="0"/>
                <a:cs typeface="Times New Roman" pitchFamily="18" charset="0"/>
              </a:rPr>
              <a:t>CEVAP 18:</a:t>
            </a:r>
          </a:p>
          <a:p>
            <a:pPr algn="just"/>
            <a:r>
              <a:rPr lang="tr-TR" sz="9600" dirty="0" smtClean="0">
                <a:latin typeface="Times New Roman" pitchFamily="18" charset="0"/>
                <a:cs typeface="Times New Roman" pitchFamily="18" charset="0"/>
              </a:rPr>
              <a:t>Gerek </a:t>
            </a:r>
            <a:r>
              <a:rPr lang="tr-TR" sz="9600" dirty="0">
                <a:latin typeface="Times New Roman" pitchFamily="18" charset="0"/>
                <a:cs typeface="Times New Roman" pitchFamily="18" charset="0"/>
              </a:rPr>
              <a:t>2014-2015 gerekse 2016-2017 yıllarına ait </a:t>
            </a:r>
            <a:r>
              <a:rPr lang="tr-TR" sz="9600" i="1" dirty="0">
                <a:solidFill>
                  <a:srgbClr val="FF0000"/>
                </a:solidFill>
                <a:latin typeface="Times New Roman" pitchFamily="18" charset="0"/>
                <a:cs typeface="Times New Roman" pitchFamily="18" charset="0"/>
              </a:rPr>
              <a:t>Toplu Sözleşmenin “Ders görevinin yapılmış sayılacağı haller” başlıklı 2.maddesi </a:t>
            </a:r>
            <a:r>
              <a:rPr lang="tr-TR" sz="9600" dirty="0">
                <a:latin typeface="Times New Roman" pitchFamily="18" charset="0"/>
                <a:cs typeface="Times New Roman" pitchFamily="18" charset="0"/>
              </a:rPr>
              <a:t>gereği g</a:t>
            </a:r>
            <a:r>
              <a:rPr lang="tr-TR" sz="9600" dirty="0" smtClean="0">
                <a:latin typeface="Times New Roman" pitchFamily="18" charset="0"/>
                <a:cs typeface="Times New Roman" pitchFamily="18" charset="0"/>
              </a:rPr>
              <a:t>enel idari </a:t>
            </a:r>
            <a:r>
              <a:rPr lang="tr-TR" sz="9600" dirty="0">
                <a:latin typeface="Times New Roman" pitchFamily="18" charset="0"/>
                <a:cs typeface="Times New Roman" pitchFamily="18" charset="0"/>
              </a:rPr>
              <a:t>izinli olunan günlere ait ek ders ücretinden yararlanırlar</a:t>
            </a:r>
            <a:r>
              <a:rPr lang="tr-TR" sz="9600" dirty="0" smtClean="0">
                <a:latin typeface="Times New Roman" pitchFamily="18" charset="0"/>
                <a:cs typeface="Times New Roman" pitchFamily="18" charset="0"/>
              </a:rPr>
              <a:t>.</a:t>
            </a:r>
          </a:p>
          <a:p>
            <a:pPr algn="just"/>
            <a:endParaRPr lang="tr-TR" sz="9600" b="1" i="1" dirty="0">
              <a:solidFill>
                <a:srgbClr val="FF0000"/>
              </a:solidFill>
              <a:latin typeface="Times New Roman" pitchFamily="18" charset="0"/>
              <a:cs typeface="Times New Roman" pitchFamily="18" charset="0"/>
            </a:endParaRPr>
          </a:p>
          <a:p>
            <a:pPr algn="just"/>
            <a:r>
              <a:rPr lang="tr-TR" sz="9600" b="1" i="1" dirty="0" smtClean="0">
                <a:solidFill>
                  <a:srgbClr val="FF0000"/>
                </a:solidFill>
                <a:latin typeface="Times New Roman" pitchFamily="18" charset="0"/>
                <a:cs typeface="Times New Roman" pitchFamily="18" charset="0"/>
              </a:rPr>
              <a:t> </a:t>
            </a:r>
            <a:r>
              <a:rPr lang="tr-TR" sz="9600" b="1" i="1" dirty="0">
                <a:solidFill>
                  <a:srgbClr val="FF0000"/>
                </a:solidFill>
                <a:latin typeface="Times New Roman" pitchFamily="18" charset="0"/>
                <a:cs typeface="Times New Roman" pitchFamily="18" charset="0"/>
              </a:rPr>
              <a:t>Ders görevinin yapılmış sayılacağı haller</a:t>
            </a:r>
          </a:p>
          <a:p>
            <a:pPr algn="just"/>
            <a:r>
              <a:rPr lang="tr-TR" sz="9600" b="1" i="1" dirty="0">
                <a:solidFill>
                  <a:srgbClr val="FF0000"/>
                </a:solidFill>
                <a:latin typeface="Times New Roman" pitchFamily="18" charset="0"/>
                <a:cs typeface="Times New Roman" pitchFamily="18" charset="0"/>
              </a:rPr>
              <a:t>Madde 2- </a:t>
            </a:r>
            <a:r>
              <a:rPr lang="tr-TR" sz="9600" i="1" dirty="0">
                <a:latin typeface="Times New Roman" pitchFamily="18" charset="0"/>
                <a:cs typeface="Times New Roman" pitchFamily="18" charset="0"/>
              </a:rPr>
              <a:t>(1) Millî Eğitim Bakanlığına bağlı örgün ve yaygın eğitim kurumlarında ders yılı içerisindeki iş günlerinde </a:t>
            </a:r>
            <a:r>
              <a:rPr lang="tr-TR" sz="9600" b="1" i="1" dirty="0">
                <a:latin typeface="Times New Roman" pitchFamily="18" charset="0"/>
                <a:cs typeface="Times New Roman" pitchFamily="18" charset="0"/>
              </a:rPr>
              <a:t>genel idari izinli olmaları sebebiyle </a:t>
            </a:r>
            <a:r>
              <a:rPr lang="tr-TR" sz="9600" i="1" dirty="0">
                <a:latin typeface="Times New Roman" pitchFamily="18" charset="0"/>
                <a:cs typeface="Times New Roman" pitchFamily="18" charset="0"/>
              </a:rPr>
              <a:t>eğitim faaliyetlerini fiilen yerine getiremeyen </a:t>
            </a:r>
            <a:r>
              <a:rPr lang="tr-TR" sz="9600" b="1" i="1" dirty="0">
                <a:latin typeface="Times New Roman" pitchFamily="18" charset="0"/>
                <a:cs typeface="Times New Roman" pitchFamily="18" charset="0"/>
              </a:rPr>
              <a:t>yönetici ve öğretmenler </a:t>
            </a:r>
            <a:r>
              <a:rPr lang="tr-TR" sz="9600" i="1" dirty="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9600" b="1" i="1" dirty="0">
                <a:latin typeface="Times New Roman" pitchFamily="18" charset="0"/>
                <a:cs typeface="Times New Roman" pitchFamily="18" charset="0"/>
              </a:rPr>
              <a:t>varsa ek ders</a:t>
            </a:r>
            <a:r>
              <a:rPr lang="tr-TR" sz="9600" i="1" dirty="0">
                <a:latin typeface="Times New Roman" pitchFamily="18" charset="0"/>
                <a:cs typeface="Times New Roman" pitchFamily="18" charset="0"/>
              </a:rPr>
              <a:t>, ders niteliğinde yönetim, hazırlık ve planlama </a:t>
            </a:r>
            <a:r>
              <a:rPr lang="tr-TR" sz="9600" b="1" i="1" dirty="0">
                <a:latin typeface="Times New Roman" pitchFamily="18" charset="0"/>
                <a:cs typeface="Times New Roman" pitchFamily="18" charset="0"/>
              </a:rPr>
              <a:t>görevlerini yapmış sayılırlar.        </a:t>
            </a:r>
          </a:p>
          <a:p>
            <a:pPr marL="0" indent="0">
              <a:buNone/>
            </a:pPr>
            <a:endParaRPr lang="tr-TR" sz="2400" dirty="0">
              <a:latin typeface="Times New Roman" pitchFamily="18" charset="0"/>
              <a:cs typeface="Times New Roman" pitchFamily="18" charset="0"/>
            </a:endParaRP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39</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133802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a:t>
            </a:fld>
            <a:endParaRPr lang="tr-TR"/>
          </a:p>
        </p:txBody>
      </p:sp>
      <p:pic>
        <p:nvPicPr>
          <p:cNvPr id="6" name="Resim 5"/>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7" name="İçerik Yer Tutucusu 2"/>
          <p:cNvSpPr txBox="1">
            <a:spLocks/>
          </p:cNvSpPr>
          <p:nvPr/>
        </p:nvSpPr>
        <p:spPr>
          <a:xfrm>
            <a:off x="942072" y="1502979"/>
            <a:ext cx="9873693" cy="43617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latin typeface="Times New Roman" panose="02020603050405020304" pitchFamily="18" charset="0"/>
                <a:cs typeface="Times New Roman" panose="02020603050405020304" pitchFamily="18" charset="0"/>
              </a:rPr>
              <a:t>(28.01.2015 Tarih ve  11033602 Saylı İnsan Kaynakları Genel Müdürlüğü Ek Ders konulu görüş yazısı)</a:t>
            </a:r>
          </a:p>
          <a:p>
            <a:pPr algn="l"/>
            <a:endParaRPr lang="tr-TR" sz="2000" b="1" dirty="0" smtClean="0">
              <a:latin typeface="Times New Roman" panose="02020603050405020304" pitchFamily="18" charset="0"/>
              <a:cs typeface="Times New Roman" panose="02020603050405020304" pitchFamily="18" charset="0"/>
            </a:endParaRPr>
          </a:p>
          <a:p>
            <a:pPr algn="l"/>
            <a:endParaRPr lang="tr-TR" sz="2000" b="1" dirty="0">
              <a:latin typeface="Times New Roman" panose="02020603050405020304" pitchFamily="18" charset="0"/>
              <a:cs typeface="Times New Roman" panose="02020603050405020304" pitchFamily="18" charset="0"/>
            </a:endParaRPr>
          </a:p>
          <a:p>
            <a:pPr algn="l"/>
            <a:endParaRPr lang="tr-TR" sz="2000" b="1" dirty="0" smtClean="0">
              <a:latin typeface="Times New Roman" panose="02020603050405020304" pitchFamily="18" charset="0"/>
              <a:cs typeface="Times New Roman" panose="02020603050405020304" pitchFamily="18" charset="0"/>
            </a:endParaRPr>
          </a:p>
          <a:p>
            <a:pPr algn="just"/>
            <a:r>
              <a:rPr lang="tr-TR" b="1" dirty="0" smtClean="0">
                <a:solidFill>
                  <a:srgbClr val="C00000"/>
                </a:solidFill>
                <a:latin typeface="Times New Roman" panose="02020603050405020304" pitchFamily="18" charset="0"/>
                <a:cs typeface="Times New Roman" panose="02020603050405020304" pitchFamily="18" charset="0"/>
              </a:rPr>
              <a:t>SORU 1:</a:t>
            </a:r>
          </a:p>
          <a:p>
            <a:pPr algn="just"/>
            <a:r>
              <a:rPr lang="tr-TR" b="1" dirty="0" smtClean="0">
                <a:solidFill>
                  <a:srgbClr val="C00000"/>
                </a:solidFill>
                <a:latin typeface="Times New Roman" panose="02020603050405020304" pitchFamily="18" charset="0"/>
                <a:cs typeface="Times New Roman" panose="02020603050405020304" pitchFamily="18" charset="0"/>
              </a:rPr>
              <a:t>Okulunda haftalık 20 saat fiilen derse giren bir öğretmene, destekleme ve yetiştirme kurslarında haftada </a:t>
            </a:r>
            <a:r>
              <a:rPr lang="tr-TR" b="1" dirty="0">
                <a:solidFill>
                  <a:srgbClr val="C00000"/>
                </a:solidFill>
                <a:latin typeface="Times New Roman" panose="02020603050405020304" pitchFamily="18" charset="0"/>
                <a:cs typeface="Times New Roman" panose="02020603050405020304" pitchFamily="18" charset="0"/>
              </a:rPr>
              <a:t>en</a:t>
            </a:r>
            <a:r>
              <a:rPr lang="tr-TR" b="1" dirty="0" smtClean="0">
                <a:solidFill>
                  <a:srgbClr val="C00000"/>
                </a:solidFill>
                <a:latin typeface="Times New Roman" panose="02020603050405020304" pitchFamily="18" charset="0"/>
                <a:cs typeface="Times New Roman" panose="02020603050405020304" pitchFamily="18" charset="0"/>
              </a:rPr>
              <a:t> fazla kaç saat ek ders görevi verilebilir?</a:t>
            </a:r>
            <a:endParaRPr lang="tr-TR" dirty="0" smtClean="0">
              <a:solidFill>
                <a:srgbClr val="C00000"/>
              </a:solidFill>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616248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3"/>
            <a:ext cx="9873694" cy="1839310"/>
          </a:xfrm>
        </p:spPr>
        <p:txBody>
          <a:bodyPr/>
          <a:lstStyle/>
          <a:p>
            <a:pPr marL="0" indent="0">
              <a:buNone/>
            </a:pPr>
            <a:r>
              <a:rPr lang="tr-TR" sz="2400" b="1" dirty="0" smtClean="0">
                <a:solidFill>
                  <a:srgbClr val="C00000"/>
                </a:solidFill>
                <a:latin typeface="Times New Roman" pitchFamily="18" charset="0"/>
                <a:cs typeface="Times New Roman" pitchFamily="18" charset="0"/>
              </a:rPr>
              <a:t>SORU 19:</a:t>
            </a:r>
          </a:p>
          <a:p>
            <a:pPr marL="0" indent="0">
              <a:buNone/>
            </a:pPr>
            <a:r>
              <a:rPr lang="tr-TR" sz="2400" b="1" dirty="0" smtClean="0">
                <a:solidFill>
                  <a:srgbClr val="C00000"/>
                </a:solidFill>
                <a:latin typeface="Times New Roman" pitchFamily="18" charset="0"/>
                <a:cs typeface="Times New Roman" pitchFamily="18" charset="0"/>
              </a:rPr>
              <a:t>Genel </a:t>
            </a:r>
            <a:r>
              <a:rPr lang="tr-TR" sz="2400" b="1" dirty="0">
                <a:solidFill>
                  <a:srgbClr val="C00000"/>
                </a:solidFill>
                <a:latin typeface="Times New Roman" pitchFamily="18" charset="0"/>
                <a:cs typeface="Times New Roman" pitchFamily="18" charset="0"/>
              </a:rPr>
              <a:t>idari izinli olunan günlerde Destekleme ve Yetiştirme kurslarında görevli </a:t>
            </a:r>
            <a:r>
              <a:rPr lang="tr-TR" sz="2400" b="1" i="1" u="sng" dirty="0">
                <a:solidFill>
                  <a:srgbClr val="C00000"/>
                </a:solidFill>
                <a:latin typeface="Times New Roman" pitchFamily="18" charset="0"/>
                <a:cs typeface="Times New Roman" pitchFamily="18" charset="0"/>
              </a:rPr>
              <a:t>ders ücreti karşılığı görevlendirilen öğretmenler</a:t>
            </a:r>
            <a:r>
              <a:rPr lang="tr-TR" sz="2400" b="1" u="sng" dirty="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o günkü ek ders ücretinden yararlanırlar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3447474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1020278"/>
            <a:ext cx="9873694" cy="5047313"/>
          </a:xfrm>
        </p:spPr>
        <p:txBody>
          <a:bodyPr/>
          <a:lstStyle/>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0" indent="0">
              <a:buNone/>
            </a:pPr>
            <a:r>
              <a:rPr lang="tr-TR" sz="2400" dirty="0" smtClean="0">
                <a:solidFill>
                  <a:srgbClr val="C00000"/>
                </a:solidFill>
                <a:latin typeface="Times New Roman" pitchFamily="18" charset="0"/>
                <a:cs typeface="Times New Roman" pitchFamily="18" charset="0"/>
              </a:rPr>
              <a:t>CEVAP 19:</a:t>
            </a:r>
          </a:p>
          <a:p>
            <a:pPr marL="0" indent="0" algn="just">
              <a:buNone/>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Destekleme ve yetiştirme kurslarında görevli ders ücreti karşılığı görevlendirilen öğretmenler, Genel idari izinli olunan günlerde o güne ait </a:t>
            </a:r>
            <a:r>
              <a:rPr lang="tr-TR" sz="2400" b="1" dirty="0">
                <a:latin typeface="Times New Roman" pitchFamily="18" charset="0"/>
                <a:cs typeface="Times New Roman" pitchFamily="18" charset="0"/>
              </a:rPr>
              <a:t>ek ders ücretinden yararlanamazlar.</a:t>
            </a:r>
            <a:r>
              <a:rPr lang="tr-TR" sz="2400" dirty="0">
                <a:latin typeface="Times New Roman" pitchFamily="18" charset="0"/>
                <a:cs typeface="Times New Roman" pitchFamily="18" charset="0"/>
              </a:rPr>
              <a:t> </a:t>
            </a:r>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41</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893648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2249215"/>
            <a:ext cx="9873694" cy="2259724"/>
          </a:xfrm>
        </p:spPr>
        <p:txBody>
          <a:bodyPr/>
          <a:lstStyle/>
          <a:p>
            <a:pPr marL="0" indent="0">
              <a:buNone/>
            </a:pPr>
            <a:r>
              <a:rPr lang="tr-TR" sz="2400" b="1" dirty="0" smtClean="0">
                <a:solidFill>
                  <a:srgbClr val="C00000"/>
                </a:solidFill>
                <a:latin typeface="Times New Roman" pitchFamily="18" charset="0"/>
                <a:cs typeface="Times New Roman" pitchFamily="18" charset="0"/>
              </a:rPr>
              <a:t>SORU 20:</a:t>
            </a:r>
          </a:p>
          <a:p>
            <a:pPr marL="0" indent="0" algn="just">
              <a:buNone/>
            </a:pPr>
            <a:r>
              <a:rPr lang="tr-TR" sz="2400" b="1" dirty="0" smtClean="0">
                <a:solidFill>
                  <a:srgbClr val="C00000"/>
                </a:solidFill>
                <a:latin typeface="Times New Roman" pitchFamily="18" charset="0"/>
                <a:cs typeface="Times New Roman" pitchFamily="18" charset="0"/>
              </a:rPr>
              <a:t>Ortak </a:t>
            </a:r>
            <a:r>
              <a:rPr lang="tr-TR" sz="2400" b="1" dirty="0">
                <a:solidFill>
                  <a:srgbClr val="C00000"/>
                </a:solidFill>
                <a:latin typeface="Times New Roman" pitchFamily="18" charset="0"/>
                <a:cs typeface="Times New Roman" pitchFamily="18" charset="0"/>
              </a:rPr>
              <a:t>Sınavların yapıldığı günlerde destekleme ve yetiştirme kurslarında ders yapılmaması durumu idari izin kapsamında </a:t>
            </a:r>
            <a:r>
              <a:rPr lang="tr-TR" sz="2400" b="1" dirty="0" smtClean="0">
                <a:solidFill>
                  <a:srgbClr val="C00000"/>
                </a:solidFill>
                <a:latin typeface="Times New Roman" pitchFamily="18" charset="0"/>
                <a:cs typeface="Times New Roman" pitchFamily="18" charset="0"/>
              </a:rPr>
              <a:t>değerlendirilerek,  </a:t>
            </a:r>
            <a:r>
              <a:rPr lang="tr-TR" sz="2400" b="1" dirty="0">
                <a:solidFill>
                  <a:srgbClr val="C00000"/>
                </a:solidFill>
                <a:latin typeface="Times New Roman" pitchFamily="18" charset="0"/>
                <a:cs typeface="Times New Roman" pitchFamily="18" charset="0"/>
              </a:rPr>
              <a:t>o günlere ait ek ders ücretinden yararlanılır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3873432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EK DERS</a:t>
            </a:r>
            <a:endParaRPr lang="tr-TR" dirty="0"/>
          </a:p>
        </p:txBody>
      </p:sp>
      <p:sp>
        <p:nvSpPr>
          <p:cNvPr id="3" name="İçerik Yer Tutucusu 2"/>
          <p:cNvSpPr>
            <a:spLocks noGrp="1"/>
          </p:cNvSpPr>
          <p:nvPr>
            <p:ph idx="1"/>
          </p:nvPr>
        </p:nvSpPr>
        <p:spPr>
          <a:xfrm>
            <a:off x="942072" y="1545021"/>
            <a:ext cx="9873694" cy="3342288"/>
          </a:xfrm>
        </p:spPr>
        <p:txBody>
          <a:bodyPr/>
          <a:lstStyle/>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pPr marL="0" indent="0">
              <a:buNone/>
            </a:pPr>
            <a:r>
              <a:rPr lang="tr-TR" sz="2400" b="1" dirty="0" smtClean="0">
                <a:solidFill>
                  <a:srgbClr val="C00000"/>
                </a:solidFill>
                <a:latin typeface="Times New Roman" pitchFamily="18" charset="0"/>
                <a:cs typeface="Times New Roman" pitchFamily="18" charset="0"/>
              </a:rPr>
              <a:t>CEVAP 20:</a:t>
            </a:r>
          </a:p>
          <a:p>
            <a:pPr marL="0" indent="0">
              <a:buNone/>
            </a:pPr>
            <a:r>
              <a:rPr lang="tr-TR" sz="2400" dirty="0" smtClean="0">
                <a:latin typeface="Times New Roman" pitchFamily="18" charset="0"/>
                <a:cs typeface="Times New Roman" pitchFamily="18" charset="0"/>
              </a:rPr>
              <a:t>Ortak </a:t>
            </a:r>
            <a:r>
              <a:rPr lang="tr-TR" sz="2400" dirty="0">
                <a:latin typeface="Times New Roman" pitchFamily="18" charset="0"/>
                <a:cs typeface="Times New Roman" pitchFamily="18" charset="0"/>
              </a:rPr>
              <a:t>sınavların yapıldığı günlerde kurslarda ders </a:t>
            </a:r>
            <a:r>
              <a:rPr lang="tr-TR" sz="2400" dirty="0" smtClean="0">
                <a:latin typeface="Times New Roman" pitchFamily="18" charset="0"/>
                <a:cs typeface="Times New Roman" pitchFamily="18" charset="0"/>
              </a:rPr>
              <a:t>yapılmaması durumu, </a:t>
            </a:r>
            <a:r>
              <a:rPr lang="tr-TR" sz="2400" dirty="0">
                <a:latin typeface="Times New Roman" pitchFamily="18" charset="0"/>
                <a:cs typeface="Times New Roman" pitchFamily="18" charset="0"/>
              </a:rPr>
              <a:t>idari izin kapsamında değerlendirilemez ve o güne ait </a:t>
            </a:r>
            <a:r>
              <a:rPr lang="tr-TR" sz="2400" b="1" dirty="0">
                <a:latin typeface="Times New Roman" pitchFamily="18" charset="0"/>
                <a:cs typeface="Times New Roman" pitchFamily="18" charset="0"/>
              </a:rPr>
              <a:t>ek ders ücreti ödemesi yapılamaz.</a:t>
            </a:r>
            <a:endParaRPr lang="tr-TR" sz="2400"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914893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1020279"/>
            <a:ext cx="9873694" cy="3068246"/>
          </a:xfrm>
        </p:spPr>
        <p:txBody>
          <a:bodyPr/>
          <a:lstStyle/>
          <a:p>
            <a:endParaRPr lang="tr-TR" b="1" dirty="0" smtClean="0">
              <a:latin typeface="Times New Roman" pitchFamily="18" charset="0"/>
              <a:cs typeface="Times New Roman" pitchFamily="18" charset="0"/>
            </a:endParaRPr>
          </a:p>
          <a:p>
            <a:pPr algn="just"/>
            <a:endParaRPr lang="tr-TR" b="1" dirty="0">
              <a:latin typeface="Times New Roman" pitchFamily="18" charset="0"/>
              <a:cs typeface="Times New Roman" pitchFamily="18" charset="0"/>
            </a:endParaRPr>
          </a:p>
          <a:p>
            <a:pPr marL="0" indent="0" algn="just">
              <a:buNone/>
            </a:pPr>
            <a:r>
              <a:rPr lang="tr-TR" sz="2400" b="1" dirty="0" smtClean="0">
                <a:solidFill>
                  <a:srgbClr val="C00000"/>
                </a:solidFill>
                <a:latin typeface="Times New Roman" pitchFamily="18" charset="0"/>
                <a:cs typeface="Times New Roman" pitchFamily="18" charset="0"/>
              </a:rPr>
              <a:t>SORU 21:</a:t>
            </a:r>
          </a:p>
          <a:p>
            <a:pPr marL="0" indent="0" algn="just">
              <a:buNone/>
            </a:pPr>
            <a:r>
              <a:rPr lang="tr-TR" sz="2400" b="1" dirty="0" smtClean="0">
                <a:solidFill>
                  <a:srgbClr val="C00000"/>
                </a:solidFill>
                <a:latin typeface="Times New Roman" pitchFamily="18" charset="0"/>
                <a:cs typeface="Times New Roman" pitchFamily="18" charset="0"/>
              </a:rPr>
              <a:t> </a:t>
            </a:r>
            <a:r>
              <a:rPr lang="tr-TR" sz="2400" b="1" dirty="0">
                <a:solidFill>
                  <a:srgbClr val="C00000"/>
                </a:solidFill>
                <a:latin typeface="Times New Roman" pitchFamily="18" charset="0"/>
                <a:cs typeface="Times New Roman" pitchFamily="18" charset="0"/>
              </a:rPr>
              <a:t>Resmi ve dini bayram yapılan günlerde destekleme ve yetiştirme kurslarında ders yapılmaması durumu idari izin kapsamında değerlendirilerek  o günlere ait ek ders ücretinden yararlanılır mı?</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44</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2068572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45</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2" y="2441818"/>
            <a:ext cx="9873693" cy="1569660"/>
          </a:xfrm>
          <a:prstGeom prst="rect">
            <a:avLst/>
          </a:prstGeom>
        </p:spPr>
        <p:txBody>
          <a:bodyPr wrap="square">
            <a:spAutoFit/>
          </a:bodyPr>
          <a:lstStyle/>
          <a:p>
            <a:r>
              <a:rPr lang="tr-TR" sz="2400" b="1" dirty="0" smtClean="0">
                <a:solidFill>
                  <a:srgbClr val="C00000"/>
                </a:solidFill>
                <a:latin typeface="Times New Roman" pitchFamily="18" charset="0"/>
                <a:cs typeface="Times New Roman" pitchFamily="18" charset="0"/>
              </a:rPr>
              <a:t>CEVAP 21:</a:t>
            </a:r>
          </a:p>
          <a:p>
            <a:r>
              <a:rPr lang="tr-TR" sz="2400" dirty="0" smtClean="0">
                <a:latin typeface="Times New Roman" pitchFamily="18" charset="0"/>
                <a:cs typeface="Times New Roman" pitchFamily="18" charset="0"/>
              </a:rPr>
              <a:t>Resmi </a:t>
            </a:r>
            <a:r>
              <a:rPr lang="tr-TR" sz="2400" dirty="0">
                <a:latin typeface="Times New Roman" pitchFamily="18" charset="0"/>
                <a:cs typeface="Times New Roman" pitchFamily="18" charset="0"/>
              </a:rPr>
              <a:t>ve dini bayram yapılan günlerde kurslarda ders yapılmaması durumu idari izin kapsamında değerlendirilemez ve o güne ait </a:t>
            </a:r>
            <a:r>
              <a:rPr lang="tr-TR" sz="2400" b="1" dirty="0">
                <a:latin typeface="Times New Roman" pitchFamily="18" charset="0"/>
                <a:cs typeface="Times New Roman" pitchFamily="18" charset="0"/>
              </a:rPr>
              <a:t>ek ders ücreti ödemesi yapılamaz.</a:t>
            </a:r>
            <a:endParaRPr lang="tr-TR" sz="2400" dirty="0"/>
          </a:p>
        </p:txBody>
      </p:sp>
    </p:spTree>
    <p:extLst>
      <p:ext uri="{BB962C8B-B14F-4D97-AF65-F5344CB8AC3E}">
        <p14:creationId xmlns:p14="http://schemas.microsoft.com/office/powerpoint/2010/main" xmlns="" val="235378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2"/>
            <a:ext cx="9873694" cy="1629103"/>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22:</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 kapsamında ek ders görevi verilen yüksek lisans yapmış bir öğretmene ek ders ücreti hem %100 hem de %5 fazlasıyla ödenir mi?</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46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3719626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47</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936010"/>
            <a:ext cx="9873693" cy="5324535"/>
          </a:xfrm>
          <a:prstGeom prst="rect">
            <a:avLst/>
          </a:prstGeom>
        </p:spPr>
        <p:txBody>
          <a:bodyPr wrap="square">
            <a:spAutoFit/>
          </a:bodyPr>
          <a:lstStyle/>
          <a:p>
            <a:pPr algn="just"/>
            <a:r>
              <a:rPr lang="tr-TR" dirty="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22:</a:t>
            </a:r>
            <a:endParaRPr lang="tr-TR" sz="2400" b="1" dirty="0">
              <a:solidFill>
                <a:srgbClr val="C0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ücretine ilişkin artırımlı ödeme</a:t>
            </a:r>
            <a:r>
              <a:rPr lang="tr-TR" sz="2400" i="1" dirty="0">
                <a:latin typeface="Times New Roman" panose="02020603050405020304" pitchFamily="18" charset="0"/>
                <a:cs typeface="Times New Roman" panose="02020603050405020304" pitchFamily="18" charset="0"/>
              </a:rPr>
              <a:t>, </a:t>
            </a:r>
            <a:r>
              <a:rPr lang="tr-TR" sz="2400" i="1" dirty="0">
                <a:solidFill>
                  <a:srgbClr val="FF0000"/>
                </a:solidFill>
                <a:latin typeface="Times New Roman" panose="02020603050405020304" pitchFamily="18" charset="0"/>
                <a:cs typeface="Times New Roman" panose="02020603050405020304" pitchFamily="18" charset="0"/>
              </a:rPr>
              <a:t>657 sayılı Kanunun 176’ncı maddesinde </a:t>
            </a:r>
            <a:r>
              <a:rPr lang="tr-TR" sz="2400" dirty="0">
                <a:latin typeface="Times New Roman" panose="02020603050405020304" pitchFamily="18" charset="0"/>
                <a:cs typeface="Times New Roman" panose="02020603050405020304" pitchFamily="18" charset="0"/>
              </a:rPr>
              <a:t>belirlene asıl göstergeler (gündüz öğretimi için 140, bunun dışında kalan süreler için 150) üzerinden hesaplanmak durumundadır. Bu nedenle, gerek yüksek lisans yapmış olanlar bakımından gerekse yetiştirme kursu bağlamında yapılan artırımlı ödemelerin söz konusu göstergeler dikkate alınarak ayrı ayrı belirlenmesi ve ödemenin asıl ek ders ücreti tutarı ile artırımlı tutarın toplamı üzerinden yapılması uygun olacaktır. Bir başka ifadeyle ödemenin asıl ek ders ücreti tutarının %105 artırımlı tutarın toplamı üzerinden yapılması gerekmektedir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algn="just"/>
            <a:r>
              <a:rPr lang="tr-TR" sz="2000" b="1" i="1" dirty="0">
                <a:solidFill>
                  <a:srgbClr val="FF0000"/>
                </a:solidFill>
                <a:latin typeface="Times New Roman" panose="02020603050405020304" pitchFamily="18" charset="0"/>
                <a:cs typeface="Times New Roman" panose="02020603050405020304" pitchFamily="18" charset="0"/>
              </a:rPr>
              <a:t>Madde 176 –</a:t>
            </a:r>
            <a:r>
              <a:rPr lang="tr-TR" sz="2000" i="1" dirty="0">
                <a:solidFill>
                  <a:srgbClr val="FF0000"/>
                </a:solidFill>
                <a:latin typeface="Times New Roman" panose="02020603050405020304" pitchFamily="18" charset="0"/>
                <a:cs typeface="Times New Roman" panose="02020603050405020304" pitchFamily="18" charset="0"/>
              </a:rPr>
              <a:t> </a:t>
            </a:r>
            <a:r>
              <a:rPr lang="tr-TR" sz="2000" b="1" i="1" dirty="0">
                <a:solidFill>
                  <a:srgbClr val="FF0000"/>
                </a:solidFill>
                <a:latin typeface="Times New Roman" panose="02020603050405020304" pitchFamily="18" charset="0"/>
                <a:cs typeface="Times New Roman" panose="02020603050405020304" pitchFamily="18" charset="0"/>
              </a:rPr>
              <a:t>(2) </a:t>
            </a:r>
            <a:r>
              <a:rPr lang="tr-TR" sz="2000" i="1"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i="1" dirty="0">
                <a:latin typeface="Times New Roman" panose="02020603050405020304" pitchFamily="18" charset="0"/>
                <a:cs typeface="Times New Roman" panose="02020603050405020304" pitchFamily="18" charset="0"/>
              </a:rPr>
              <a:t>yönetici ve öğretmenler</a:t>
            </a:r>
            <a:r>
              <a:rPr lang="tr-TR" sz="2000" i="1" dirty="0">
                <a:latin typeface="Times New Roman" panose="02020603050405020304" pitchFamily="18" charset="0"/>
                <a:cs typeface="Times New Roman" panose="02020603050405020304" pitchFamily="18" charset="0"/>
              </a:rPr>
              <a:t>e %100 fazlasıyla ödenir.</a:t>
            </a:r>
            <a:endParaRPr lang="tr-TR" sz="2000" dirty="0"/>
          </a:p>
        </p:txBody>
      </p:sp>
    </p:spTree>
    <p:extLst>
      <p:ext uri="{BB962C8B-B14F-4D97-AF65-F5344CB8AC3E}">
        <p14:creationId xmlns:p14="http://schemas.microsoft.com/office/powerpoint/2010/main" xmlns="" val="2848847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1026154" y="2391131"/>
            <a:ext cx="9873693" cy="120032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23:</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Yarıyıl ve yaz tatillerinde yönetici ve öğretmenlere kaç saate kadar ek ders verilir?</a:t>
            </a:r>
          </a:p>
        </p:txBody>
      </p:sp>
    </p:spTree>
    <p:extLst>
      <p:ext uri="{BB962C8B-B14F-4D97-AF65-F5344CB8AC3E}">
        <p14:creationId xmlns:p14="http://schemas.microsoft.com/office/powerpoint/2010/main" xmlns="" val="2666775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49</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305616"/>
            <a:ext cx="9873693" cy="2677656"/>
          </a:xfrm>
          <a:prstGeom prst="rect">
            <a:avLst/>
          </a:prstGeom>
        </p:spPr>
        <p:txBody>
          <a:bodyPr wrap="square">
            <a:spAutoFit/>
          </a:bodyPr>
          <a:lstStyle/>
          <a:p>
            <a:r>
              <a:rPr lang="tr-TR" sz="2400" b="1" dirty="0">
                <a:solidFill>
                  <a:srgbClr val="C00000"/>
                </a:solidFill>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CEVAP 23:</a:t>
            </a:r>
          </a:p>
          <a:p>
            <a:r>
              <a:rPr lang="tr-TR" sz="2400" dirty="0" smtClean="0">
                <a:latin typeface="Times New Roman" panose="02020603050405020304" pitchFamily="18" charset="0"/>
                <a:cs typeface="Times New Roman" panose="02020603050405020304" pitchFamily="18" charset="0"/>
              </a:rPr>
              <a:t>Yarıyıl </a:t>
            </a:r>
            <a:r>
              <a:rPr lang="tr-TR" sz="2400" dirty="0">
                <a:latin typeface="Times New Roman" panose="02020603050405020304" pitchFamily="18" charset="0"/>
                <a:cs typeface="Times New Roman" panose="02020603050405020304" pitchFamily="18" charset="0"/>
              </a:rPr>
              <a:t>ve yaz tatilinde cumartesi ve pazar günleri </a:t>
            </a:r>
            <a:r>
              <a:rPr lang="tr-TR" sz="2400" i="1" dirty="0">
                <a:solidFill>
                  <a:srgbClr val="FF0000"/>
                </a:solidFill>
                <a:latin typeface="Times New Roman" panose="02020603050405020304" pitchFamily="18" charset="0"/>
                <a:cs typeface="Times New Roman" panose="02020603050405020304" pitchFamily="18" charset="0"/>
              </a:rPr>
              <a:t>Millî Eğitim Bakanlığı Yönetici ve Öğretmenlerinin Ders ve Ek Ders Saatlerine İlişkin Kararın 8. maddesi </a:t>
            </a:r>
            <a:r>
              <a:rPr lang="tr-TR" sz="2400" dirty="0">
                <a:latin typeface="Times New Roman" panose="02020603050405020304" pitchFamily="18" charset="0"/>
                <a:cs typeface="Times New Roman" panose="02020603050405020304" pitchFamily="18" charset="0"/>
              </a:rPr>
              <a:t>kapsamında belirtilen eğitim faaliyetlerinde görev yapan </a:t>
            </a:r>
            <a:r>
              <a:rPr lang="tr-TR" sz="2400" u="sng" dirty="0">
                <a:latin typeface="Times New Roman" panose="02020603050405020304" pitchFamily="18" charset="0"/>
                <a:cs typeface="Times New Roman" panose="02020603050405020304" pitchFamily="18" charset="0"/>
              </a:rPr>
              <a:t>okul/kurum yöneticilerinden birine</a:t>
            </a:r>
            <a:r>
              <a:rPr lang="tr-TR" sz="2400" dirty="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fiilen görev yaptıkları </a:t>
            </a:r>
            <a:r>
              <a:rPr lang="tr-TR" sz="2400" dirty="0">
                <a:latin typeface="Times New Roman" panose="02020603050405020304" pitchFamily="18" charset="0"/>
                <a:cs typeface="Times New Roman" panose="02020603050405020304" pitchFamily="18" charset="0"/>
              </a:rPr>
              <a:t>anılan günler için 2 saat ek ders ücreti ödenir. Yöneticilere, fiilen ders okuttukları süreler hariç olmak üzere yönetim görevine bağlı olarak bunun dışında ayrıca ek ders ücreti ödenmez.</a:t>
            </a:r>
            <a:endParaRPr lang="tr-TR" sz="2400" dirty="0"/>
          </a:p>
        </p:txBody>
      </p:sp>
    </p:spTree>
    <p:extLst>
      <p:ext uri="{BB962C8B-B14F-4D97-AF65-F5344CB8AC3E}">
        <p14:creationId xmlns:p14="http://schemas.microsoft.com/office/powerpoint/2010/main" xmlns="" val="3026476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2" y="1547760"/>
            <a:ext cx="9873693" cy="3416320"/>
          </a:xfrm>
          <a:prstGeom prst="rect">
            <a:avLst/>
          </a:prstGeom>
        </p:spPr>
        <p:txBody>
          <a:bodyPr wrap="square">
            <a:spAutoFit/>
          </a:bodyPr>
          <a:lstStyle/>
          <a:p>
            <a:pPr algn="just"/>
            <a:r>
              <a:rPr lang="tr-TR" sz="2400" dirty="0" smtClean="0">
                <a:solidFill>
                  <a:srgbClr val="FF0000"/>
                </a:solidFill>
                <a:latin typeface="Times New Roman" panose="02020603050405020304" pitchFamily="18" charset="0"/>
                <a:cs typeface="Times New Roman" panose="02020603050405020304" pitchFamily="18" charset="0"/>
              </a:rPr>
              <a:t>CEVAP 1:</a:t>
            </a:r>
          </a:p>
          <a:p>
            <a:pPr algn="just"/>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mümkün bulunmaktadır. </a:t>
            </a:r>
          </a:p>
          <a:p>
            <a:pPr algn="just"/>
            <a:r>
              <a:rPr lang="tr-TR" sz="2400" dirty="0">
                <a:latin typeface="Times New Roman" panose="02020603050405020304" pitchFamily="18" charset="0"/>
                <a:cs typeface="Times New Roman" panose="02020603050405020304" pitchFamily="18" charset="0"/>
              </a:rPr>
              <a:t>     </a:t>
            </a:r>
            <a:r>
              <a:rPr lang="tr-TR" sz="2400" u="sng" dirty="0">
                <a:latin typeface="Times New Roman" panose="02020603050405020304" pitchFamily="18" charset="0"/>
                <a:cs typeface="Times New Roman" panose="02020603050405020304" pitchFamily="18" charset="0"/>
              </a:rPr>
              <a:t>Bu durumda, okulunda rutin  müfredat kapsamında haftada 20 saat ders okutan bir öğretmenin, destekleme ve yetiştirme kurslarında haftada 20 saate kadar ders okutması</a:t>
            </a:r>
            <a:r>
              <a:rPr lang="tr-TR" sz="2400" b="1" u="sng" dirty="0">
                <a:latin typeface="Times New Roman" panose="02020603050405020304" pitchFamily="18" charset="0"/>
                <a:cs typeface="Times New Roman" panose="02020603050405020304" pitchFamily="18" charset="0"/>
              </a:rPr>
              <a:t> mümkün bulunmaktadır.</a:t>
            </a:r>
          </a:p>
        </p:txBody>
      </p:sp>
    </p:spTree>
    <p:extLst>
      <p:ext uri="{BB962C8B-B14F-4D97-AF65-F5344CB8AC3E}">
        <p14:creationId xmlns:p14="http://schemas.microsoft.com/office/powerpoint/2010/main" xmlns="" val="24787949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50</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3105835"/>
            <a:ext cx="9873693" cy="830997"/>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24</a:t>
            </a:r>
          </a:p>
          <a:p>
            <a:pPr algn="just"/>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Kurs merkezi yöneticileri ek hizmet puanında nasıl faydalanır?</a:t>
            </a:r>
          </a:p>
        </p:txBody>
      </p:sp>
    </p:spTree>
    <p:extLst>
      <p:ext uri="{BB962C8B-B14F-4D97-AF65-F5344CB8AC3E}">
        <p14:creationId xmlns:p14="http://schemas.microsoft.com/office/powerpoint/2010/main" xmlns="" val="1994601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490952"/>
            <a:ext cx="9873694" cy="2963917"/>
          </a:xfrm>
        </p:spPr>
        <p:txBody>
          <a:bodyPr/>
          <a:lstStyle/>
          <a:p>
            <a:pPr marL="0" indent="0">
              <a:buNone/>
            </a:pPr>
            <a:r>
              <a:rPr lang="tr-TR" sz="2400" b="1" dirty="0" smtClean="0">
                <a:latin typeface="Times New Roman" panose="02020603050405020304" pitchFamily="18" charset="0"/>
                <a:cs typeface="Times New Roman" panose="02020603050405020304" pitchFamily="18" charset="0"/>
              </a:rPr>
              <a:t>CEVAP 24:</a:t>
            </a:r>
          </a:p>
          <a:p>
            <a:pPr marL="0" indent="0">
              <a:buNone/>
            </a:pPr>
            <a:r>
              <a:rPr lang="tr-TR" sz="2400" b="1" dirty="0" smtClean="0">
                <a:latin typeface="Times New Roman" panose="02020603050405020304" pitchFamily="18" charset="0"/>
                <a:cs typeface="Times New Roman" panose="02020603050405020304" pitchFamily="18" charset="0"/>
              </a:rPr>
              <a:t>Destekleme </a:t>
            </a:r>
            <a:r>
              <a:rPr lang="tr-TR" sz="2400" b="1" dirty="0">
                <a:latin typeface="Times New Roman" panose="02020603050405020304" pitchFamily="18" charset="0"/>
                <a:cs typeface="Times New Roman" panose="02020603050405020304" pitchFamily="18" charset="0"/>
              </a:rPr>
              <a:t>ve yetiştirme kurslarında </a:t>
            </a:r>
            <a:r>
              <a:rPr lang="tr-TR" sz="2400" b="1" u="sng" dirty="0">
                <a:latin typeface="Times New Roman" panose="02020603050405020304" pitchFamily="18" charset="0"/>
                <a:cs typeface="Times New Roman" panose="02020603050405020304" pitchFamily="18" charset="0"/>
              </a:rPr>
              <a:t>fiilen görev yapan yöneticilere </a:t>
            </a:r>
            <a:r>
              <a:rPr lang="tr-TR" sz="2400" b="1" i="1" dirty="0">
                <a:solidFill>
                  <a:srgbClr val="FF0000"/>
                </a:solidFill>
                <a:latin typeface="Times New Roman" panose="02020603050405020304" pitchFamily="18" charset="0"/>
                <a:cs typeface="Times New Roman" panose="02020603050405020304" pitchFamily="18" charset="0"/>
              </a:rPr>
              <a:t>Millî Eğitim Bakanlığı Atama ve Yer Değiştirme Yönetmeliğinin beşinci fıkrasına</a:t>
            </a:r>
            <a:r>
              <a:rPr lang="tr-TR" sz="2400" b="1" dirty="0">
                <a:latin typeface="Times New Roman" panose="02020603050405020304" pitchFamily="18" charset="0"/>
                <a:cs typeface="Times New Roman" panose="02020603050405020304" pitchFamily="18" charset="0"/>
              </a:rPr>
              <a:t> göre görev yaptıkları ger ay için 0,5 puan eklenir.</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51</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918776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3" name="İçerik Yer Tutucusu 2"/>
          <p:cNvSpPr>
            <a:spLocks noGrp="1"/>
          </p:cNvSpPr>
          <p:nvPr>
            <p:ph idx="1"/>
          </p:nvPr>
        </p:nvSpPr>
        <p:spPr>
          <a:xfrm>
            <a:off x="942072" y="2638097"/>
            <a:ext cx="9873694" cy="1797269"/>
          </a:xfrm>
        </p:spPr>
        <p:txBody>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SORU 25:</a:t>
            </a:r>
          </a:p>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Destekleme ve yetiştirme kurslarında hazırlık ve planlama ek ders ücreti ödenir mi?</a:t>
            </a:r>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52</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Tree>
    <p:extLst>
      <p:ext uri="{BB962C8B-B14F-4D97-AF65-F5344CB8AC3E}">
        <p14:creationId xmlns:p14="http://schemas.microsoft.com/office/powerpoint/2010/main" xmlns="" val="41423280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53</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942071" y="2305616"/>
            <a:ext cx="9873693" cy="341632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25:</a:t>
            </a:r>
          </a:p>
          <a:p>
            <a:pPr algn="just"/>
            <a:r>
              <a:rPr lang="tr-TR" sz="2400" b="1" i="1" dirty="0" smtClean="0">
                <a:solidFill>
                  <a:srgbClr val="FF0000"/>
                </a:solidFill>
                <a:latin typeface="Times New Roman" panose="02020603050405020304" pitchFamily="18" charset="0"/>
                <a:cs typeface="Times New Roman" panose="02020603050405020304" pitchFamily="18" charset="0"/>
              </a:rPr>
              <a:t>Millî Eğitim Bakanlığı Yönetici ve Öğretmenlerinin Ders ve Ek Ders Saatlerine İlişkin Kararın 11. maddesine </a:t>
            </a:r>
            <a:r>
              <a:rPr lang="tr-TR" sz="2400" b="1" dirty="0" smtClean="0">
                <a:latin typeface="Times New Roman" panose="02020603050405020304" pitchFamily="18" charset="0"/>
                <a:cs typeface="Times New Roman" panose="02020603050405020304" pitchFamily="18" charset="0"/>
              </a:rPr>
              <a:t>göre</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«Bu kararın 10.maddesinde sayılanlar hariç, müdür yetkili öğretmenler dahil, her derece ve türdeki örgün ve yaygın eğitim kurumlarında görevli öğretmenlere, haftada 3 saati geçmemek üzere bakanlığa bağlı okul ve kurumlarda aylık ve ücret karşılığı fiilen okuttukları her 10 saat için 1 saat daha hazırlık ve planlama görevi karşılığında ek ders ücreti ödenir.» hükmü bulunmaktadır.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48981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54</a:t>
            </a:fld>
            <a:endParaRPr lang="tr-TR"/>
          </a:p>
        </p:txBody>
      </p:sp>
      <p:sp>
        <p:nvSpPr>
          <p:cNvPr id="5" name="İçerik Yer Tutucusu 4"/>
          <p:cNvSpPr>
            <a:spLocks noGrp="1"/>
          </p:cNvSpPr>
          <p:nvPr>
            <p:ph idx="1"/>
          </p:nvPr>
        </p:nvSpPr>
        <p:spPr/>
        <p:txBody>
          <a:bodyPr>
            <a:normAutofit lnSpcReduction="10000"/>
          </a:bodyPr>
          <a:lstStyle/>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r>
              <a:rPr lang="tr-TR" sz="3000" b="1" dirty="0" smtClean="0">
                <a:solidFill>
                  <a:srgbClr val="C00000"/>
                </a:solidFill>
              </a:rPr>
              <a:t>TEŞEKKÜR EDERİM</a:t>
            </a:r>
          </a:p>
          <a:p>
            <a:pPr marL="0" indent="0" algn="ctr">
              <a:buNone/>
            </a:pPr>
            <a:endParaRPr lang="tr-TR" dirty="0" smtClean="0"/>
          </a:p>
          <a:p>
            <a:pPr marL="0" indent="0" algn="ctr">
              <a:buNone/>
            </a:pPr>
            <a:r>
              <a:rPr lang="tr-TR" sz="3200" dirty="0" smtClean="0">
                <a:latin typeface="Anke Calligraphic FG" panose="00000400000000000000" pitchFamily="2" charset="0"/>
              </a:rPr>
              <a:t>Kâmil  Kenan ERDOĞAN</a:t>
            </a:r>
          </a:p>
          <a:p>
            <a:pPr marL="0" indent="0" algn="ctr">
              <a:buNone/>
            </a:pPr>
            <a:r>
              <a:rPr lang="tr-TR" dirty="0" smtClean="0">
                <a:latin typeface="Bookman Old Style" panose="02050604050505020204" pitchFamily="18" charset="0"/>
              </a:rPr>
              <a:t>Eğitim Uzmanı</a:t>
            </a:r>
          </a:p>
          <a:p>
            <a:pPr marL="0" indent="0" algn="ctr">
              <a:buNone/>
            </a:pPr>
            <a:endParaRPr lang="tr-TR" dirty="0" smtClean="0"/>
          </a:p>
          <a:p>
            <a:pPr marL="0" indent="0" algn="ctr">
              <a:buNone/>
            </a:pPr>
            <a:r>
              <a:rPr lang="tr-TR" dirty="0" smtClean="0"/>
              <a:t>İLETİŞİM : 0312 413 32 66</a:t>
            </a:r>
          </a:p>
          <a:p>
            <a:pPr marL="0" indent="0" algn="ctr">
              <a:buNone/>
            </a:pPr>
            <a:r>
              <a:rPr lang="tr-TR" dirty="0" smtClean="0"/>
              <a:t>E-posta: kamilkenanarge@gmail.com</a:t>
            </a:r>
            <a:endParaRPr lang="tr-TR" dirty="0"/>
          </a:p>
        </p:txBody>
      </p:sp>
    </p:spTree>
    <p:extLst>
      <p:ext uri="{BB962C8B-B14F-4D97-AF65-F5344CB8AC3E}">
        <p14:creationId xmlns:p14="http://schemas.microsoft.com/office/powerpoint/2010/main" xmlns="" val="1237192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C6B1B305-4AC1-47E8-8323-E102EAB69338}" type="slidenum">
              <a:rPr lang="tr-TR" smtClean="0"/>
              <a:pPr/>
              <a:t>55</a:t>
            </a:fld>
            <a:endParaRPr lang="tr-TR"/>
          </a:p>
        </p:txBody>
      </p:sp>
    </p:spTree>
    <p:extLst>
      <p:ext uri="{BB962C8B-B14F-4D97-AF65-F5344CB8AC3E}">
        <p14:creationId xmlns:p14="http://schemas.microsoft.com/office/powerpoint/2010/main" xmlns="" val="11299681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2017-2018 ÖĞRETİM YILI DYK İŞ TAKVİMİ</a:t>
            </a:r>
            <a:endParaRPr lang="tr-TR" dirty="0"/>
          </a:p>
        </p:txBody>
      </p:sp>
      <p:sp>
        <p:nvSpPr>
          <p:cNvPr id="3" name="İçerik Yer Tutucusu 2"/>
          <p:cNvSpPr>
            <a:spLocks noGrp="1"/>
          </p:cNvSpPr>
          <p:nvPr>
            <p:ph idx="1"/>
          </p:nvPr>
        </p:nvSpPr>
        <p:spPr>
          <a:xfrm>
            <a:off x="300165" y="1246909"/>
            <a:ext cx="11625532" cy="4820682"/>
          </a:xfrm>
        </p:spPr>
        <p:txBody>
          <a:bodyPr>
            <a:normAutofit/>
          </a:bodyPr>
          <a:lstStyle/>
          <a:p>
            <a:pPr marL="0" indent="0" algn="ctr">
              <a:buNone/>
            </a:pPr>
            <a:r>
              <a:rPr lang="tr-TR" sz="2400" dirty="0" smtClean="0"/>
              <a:t>2017-2018 </a:t>
            </a:r>
            <a:r>
              <a:rPr lang="tr-TR" sz="2400" dirty="0"/>
              <a:t>ÖĞRETİM YILI DESTEKLEME VE YETİŞTİRME</a:t>
            </a:r>
          </a:p>
          <a:p>
            <a:pPr marL="0" indent="0" algn="ctr">
              <a:buNone/>
            </a:pPr>
            <a:r>
              <a:rPr lang="tr-TR" sz="2400" dirty="0"/>
              <a:t>KURSLARI BİRİNCİ DÖNEM, İKİNCİ DÖNEM VE YAZ DÖNEMİ İŞ TAKVİMİ</a:t>
            </a:r>
          </a:p>
          <a:p>
            <a:pPr marL="0" indent="0">
              <a:buNone/>
            </a:pPr>
            <a:endParaRPr lang="tr-TR" dirty="0"/>
          </a:p>
          <a:p>
            <a:pPr marL="0" indent="0">
              <a:buNone/>
            </a:pPr>
            <a:endParaRPr lang="tr-TR" dirty="0"/>
          </a:p>
          <a:p>
            <a:pPr lvl="0"/>
            <a:endParaRPr lang="tr-TR" dirty="0"/>
          </a:p>
          <a:p>
            <a:endParaRPr lang="tr-TR" dirty="0"/>
          </a:p>
        </p:txBody>
      </p:sp>
      <p:sp>
        <p:nvSpPr>
          <p:cNvPr id="4" name="Slayt Numarası Yer Tutucusu 3"/>
          <p:cNvSpPr>
            <a:spLocks noGrp="1"/>
          </p:cNvSpPr>
          <p:nvPr>
            <p:ph type="sldNum" sz="quarter" idx="12"/>
          </p:nvPr>
        </p:nvSpPr>
        <p:spPr/>
        <p:txBody>
          <a:bodyPr/>
          <a:lstStyle/>
          <a:p>
            <a:fld id="{C6B1B305-4AC1-47E8-8323-E102EAB69338}" type="slidenum">
              <a:rPr lang="tr-TR" smtClean="0"/>
              <a:pPr/>
              <a:t>56</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xmlns="" val="3217613035"/>
              </p:ext>
            </p:extLst>
          </p:nvPr>
        </p:nvGraphicFramePr>
        <p:xfrm>
          <a:off x="1153391" y="2348345"/>
          <a:ext cx="9902536" cy="4287370"/>
        </p:xfrm>
        <a:graphic>
          <a:graphicData uri="http://schemas.openxmlformats.org/drawingml/2006/table">
            <a:tbl>
              <a:tblPr firstRow="1" firstCol="1" bandRow="1">
                <a:tableStyleId>{5C22544A-7EE6-4342-B048-85BDC9FD1C3A}</a:tableStyleId>
              </a:tblPr>
              <a:tblGrid>
                <a:gridCol w="4998027">
                  <a:extLst>
                    <a:ext uri="{9D8B030D-6E8A-4147-A177-3AD203B41FA5}">
                      <a16:colId xmlns:a16="http://schemas.microsoft.com/office/drawing/2014/main" xmlns="" val="20000"/>
                    </a:ext>
                  </a:extLst>
                </a:gridCol>
                <a:gridCol w="1652155">
                  <a:extLst>
                    <a:ext uri="{9D8B030D-6E8A-4147-A177-3AD203B41FA5}">
                      <a16:colId xmlns:a16="http://schemas.microsoft.com/office/drawing/2014/main" xmlns="" val="20001"/>
                    </a:ext>
                  </a:extLst>
                </a:gridCol>
                <a:gridCol w="1569027">
                  <a:extLst>
                    <a:ext uri="{9D8B030D-6E8A-4147-A177-3AD203B41FA5}">
                      <a16:colId xmlns:a16="http://schemas.microsoft.com/office/drawing/2014/main" xmlns="" val="20002"/>
                    </a:ext>
                  </a:extLst>
                </a:gridCol>
                <a:gridCol w="1683327">
                  <a:extLst>
                    <a:ext uri="{9D8B030D-6E8A-4147-A177-3AD203B41FA5}">
                      <a16:colId xmlns:a16="http://schemas.microsoft.com/office/drawing/2014/main" xmlns="" val="20003"/>
                    </a:ext>
                  </a:extLst>
                </a:gridCol>
              </a:tblGrid>
              <a:tr h="375595">
                <a:tc>
                  <a:txBody>
                    <a:bodyPr/>
                    <a:lstStyle/>
                    <a:p>
                      <a:pPr marL="187325" marR="189865" indent="-302260"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İŞLEMLER  </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113665" marR="189865" indent="-302260" algn="ctr">
                        <a:lnSpc>
                          <a:spcPct val="107000"/>
                        </a:lnSpc>
                        <a:spcAft>
                          <a:spcPts val="0"/>
                        </a:spcAft>
                      </a:pPr>
                      <a:r>
                        <a:rPr lang="tr-TR" sz="1200">
                          <a:effectLst/>
                          <a:latin typeface="Times New Roman" panose="02020603050405020304" pitchFamily="18" charset="0"/>
                          <a:cs typeface="Times New Roman" panose="02020603050405020304" pitchFamily="18" charset="0"/>
                        </a:rPr>
                        <a:t>1. DÖNEM KURSLARI</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122555" marR="189865" indent="-302260" algn="ctr">
                        <a:lnSpc>
                          <a:spcPct val="107000"/>
                        </a:lnSpc>
                        <a:spcAft>
                          <a:spcPts val="0"/>
                        </a:spcAft>
                      </a:pPr>
                      <a:r>
                        <a:rPr lang="tr-TR" sz="1200">
                          <a:effectLst/>
                          <a:latin typeface="Times New Roman" panose="02020603050405020304" pitchFamily="18" charset="0"/>
                          <a:cs typeface="Times New Roman" panose="02020603050405020304" pitchFamily="18" charset="0"/>
                        </a:rPr>
                        <a:t>2.DÖNEM KURSLARI</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122555" marR="189865" indent="-302260"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YAZ </a:t>
                      </a:r>
                      <a:r>
                        <a:rPr lang="tr-TR" sz="1200" dirty="0" smtClean="0">
                          <a:effectLst/>
                          <a:latin typeface="Times New Roman" panose="02020603050405020304" pitchFamily="18" charset="0"/>
                          <a:cs typeface="Times New Roman" panose="02020603050405020304" pitchFamily="18" charset="0"/>
                        </a:rPr>
                        <a:t>DÖNEMİ</a:t>
                      </a:r>
                    </a:p>
                    <a:p>
                      <a:pPr marL="122555" marR="189865" indent="-302260" algn="ctr">
                        <a:lnSpc>
                          <a:spcPct val="107000"/>
                        </a:lnSpc>
                        <a:spcAft>
                          <a:spcPts val="0"/>
                        </a:spcAft>
                      </a:pPr>
                      <a:r>
                        <a:rPr lang="tr-TR" sz="1200" b="1" kern="1200" dirty="0" smtClean="0">
                          <a:solidFill>
                            <a:schemeClr val="lt1"/>
                          </a:solidFill>
                          <a:effectLst/>
                          <a:latin typeface="Times New Roman" panose="02020603050405020304" pitchFamily="18" charset="0"/>
                          <a:ea typeface="+mn-ea"/>
                          <a:cs typeface="Times New Roman" panose="02020603050405020304" pitchFamily="18" charset="0"/>
                        </a:rPr>
                        <a:t>KURSLARI</a:t>
                      </a:r>
                      <a:endParaRPr lang="tr-TR" sz="12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0" marR="5080" marT="33020" marB="0"/>
                </a:tc>
                <a:extLst>
                  <a:ext uri="{0D108BD9-81ED-4DB2-BD59-A6C34878D82A}">
                    <a16:rowId xmlns:a16="http://schemas.microsoft.com/office/drawing/2014/main" xmlns="" val="10000"/>
                  </a:ext>
                </a:extLst>
              </a:tr>
              <a:tr h="466690">
                <a:tc>
                  <a:txBody>
                    <a:bodyPr/>
                    <a:lstStyle/>
                    <a:p>
                      <a:pPr marL="97155" marR="189865" indent="-302260" algn="just">
                        <a:lnSpc>
                          <a:spcPct val="107000"/>
                        </a:lnSpc>
                        <a:spcAft>
                          <a:spcPts val="0"/>
                        </a:spcAft>
                      </a:pPr>
                      <a:r>
                        <a:rPr lang="tr-TR" sz="1200" dirty="0" smtClean="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Kurs </a:t>
                      </a:r>
                      <a:r>
                        <a:rPr lang="tr-TR" sz="1400" dirty="0">
                          <a:effectLst/>
                          <a:latin typeface="Times New Roman" panose="02020603050405020304" pitchFamily="18" charset="0"/>
                          <a:cs typeface="Times New Roman" panose="02020603050405020304" pitchFamily="18" charset="0"/>
                        </a:rPr>
                        <a:t>merkezi başvurularının alınması ve il/ilçe millî eğitim müdürlüklerince onaylanması</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tabLst>
                          <a:tab pos="867410" algn="ctr"/>
                        </a:tabLst>
                      </a:pPr>
                      <a:r>
                        <a:rPr lang="tr-TR" sz="1200" b="1">
                          <a:effectLst/>
                          <a:latin typeface="Times New Roman" panose="02020603050405020304" pitchFamily="18" charset="0"/>
                          <a:cs typeface="Times New Roman" panose="02020603050405020304" pitchFamily="18" charset="0"/>
                        </a:rPr>
                        <a:t> 05-11 Eylül 2017</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90170" marR="189865" indent="-9017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22-29 </a:t>
                      </a:r>
                      <a:r>
                        <a:rPr lang="tr-TR" sz="1200" b="1" dirty="0">
                          <a:effectLst/>
                          <a:latin typeface="Times New Roman" panose="02020603050405020304" pitchFamily="18" charset="0"/>
                          <a:cs typeface="Times New Roman" panose="02020603050405020304" pitchFamily="18" charset="0"/>
                        </a:rPr>
                        <a:t>Ocak </a:t>
                      </a:r>
                      <a:r>
                        <a:rPr lang="tr-TR" sz="1200" b="1" dirty="0" smtClean="0">
                          <a:effectLst/>
                          <a:latin typeface="Times New Roman" panose="02020603050405020304" pitchFamily="18" charset="0"/>
                          <a:cs typeface="Times New Roman" panose="02020603050405020304" pitchFamily="18" charset="0"/>
                        </a:rPr>
                        <a:t>2018</a:t>
                      </a:r>
                      <a:endParaRPr lang="tr-TR" sz="1200" b="1" dirty="0">
                        <a:effectLst/>
                        <a:latin typeface="Times New Roman" panose="02020603050405020304" pitchFamily="18" charset="0"/>
                        <a:cs typeface="Times New Roman" panose="02020603050405020304" pitchFamily="18" charset="0"/>
                      </a:endParaRPr>
                    </a:p>
                  </a:txBody>
                  <a:tcPr marL="0" marR="5080" marT="33020" marB="0"/>
                </a:tc>
                <a:tc>
                  <a:txBody>
                    <a:bodyPr/>
                    <a:lstStyle/>
                    <a:p>
                      <a:pPr marL="539750" marR="189865" indent="-49911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04-11 Haziran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1"/>
                  </a:ext>
                </a:extLst>
              </a:tr>
              <a:tr h="627688">
                <a:tc>
                  <a:txBody>
                    <a:bodyPr/>
                    <a:lstStyle/>
                    <a:p>
                      <a:pPr marL="97155" marR="67310" indent="-302260" algn="just">
                        <a:lnSpc>
                          <a:spcPct val="107000"/>
                        </a:lnSpc>
                        <a:spcAft>
                          <a:spcPts val="0"/>
                        </a:spcAft>
                      </a:pPr>
                      <a:r>
                        <a:rPr lang="tr-TR" sz="1200" dirty="0" smtClean="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Öğretmen </a:t>
                      </a:r>
                      <a:r>
                        <a:rPr lang="tr-TR" sz="1400" dirty="0">
                          <a:effectLst/>
                          <a:latin typeface="Times New Roman" panose="02020603050405020304" pitchFamily="18" charset="0"/>
                          <a:cs typeface="Times New Roman" panose="02020603050405020304" pitchFamily="18" charset="0"/>
                        </a:rPr>
                        <a:t>başvurularının alınması ve ücretli öğretmen başvurularının </a:t>
                      </a:r>
                      <a:r>
                        <a:rPr lang="tr-TR" sz="1400" dirty="0" smtClean="0">
                          <a:effectLst/>
                          <a:latin typeface="Times New Roman" panose="02020603050405020304" pitchFamily="18" charset="0"/>
                          <a:cs typeface="Times New Roman" panose="02020603050405020304" pitchFamily="18" charset="0"/>
                        </a:rPr>
                        <a:t>il/ilçe</a:t>
                      </a:r>
                      <a:r>
                        <a:rPr lang="tr-TR" sz="1400" baseline="0" dirty="0" smtClean="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millî </a:t>
                      </a:r>
                      <a:r>
                        <a:rPr lang="tr-TR" sz="1400" dirty="0">
                          <a:effectLst/>
                          <a:latin typeface="Times New Roman" panose="02020603050405020304" pitchFamily="18" charset="0"/>
                          <a:cs typeface="Times New Roman" panose="02020603050405020304" pitchFamily="18" charset="0"/>
                        </a:rPr>
                        <a:t>eğitim müdürlüklerince onaylanması</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12-17 Eylül 2017</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506730" marR="189865" indent="-50673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30 Ocak 2018</a:t>
                      </a:r>
                    </a:p>
                    <a:p>
                      <a:pPr marL="506730" marR="189865" indent="-50673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04 Şubat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361315" marR="189865" indent="-39243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12-17 Haziran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2"/>
                  </a:ext>
                </a:extLst>
              </a:tr>
              <a:tr h="724491">
                <a:tc>
                  <a:txBody>
                    <a:bodyPr/>
                    <a:lstStyle/>
                    <a:p>
                      <a:pPr marL="97155" marR="189865" indent="-302260"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  Öğrenci </a:t>
                      </a:r>
                      <a:r>
                        <a:rPr lang="tr-TR" sz="1400" dirty="0">
                          <a:effectLst/>
                          <a:latin typeface="Times New Roman" panose="02020603050405020304" pitchFamily="18" charset="0"/>
                          <a:cs typeface="Times New Roman" panose="02020603050405020304" pitchFamily="18" charset="0"/>
                        </a:rPr>
                        <a:t>başvurularının alınması </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18-24</a:t>
                      </a:r>
                      <a:r>
                        <a:rPr lang="tr-TR" sz="1200" b="1" baseline="0" dirty="0" smtClean="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Eylül 2017</a:t>
                      </a:r>
                      <a:endParaRPr lang="tr-TR" sz="1200" b="1" dirty="0">
                        <a:effectLst/>
                        <a:latin typeface="Times New Roman" panose="02020603050405020304" pitchFamily="18" charset="0"/>
                        <a:cs typeface="Times New Roman" panose="02020603050405020304" pitchFamily="18" charset="0"/>
                      </a:endParaRPr>
                    </a:p>
                  </a:txBody>
                  <a:tcPr marL="0" marR="5080" marT="33020" marB="0"/>
                </a:tc>
                <a:tc>
                  <a:txBody>
                    <a:bodyPr/>
                    <a:lstStyle/>
                    <a:p>
                      <a:pPr marL="471805" marR="189865" indent="-471805"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05-11 Şubat 2018</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18-24 Haziran </a:t>
                      </a:r>
                      <a:r>
                        <a:rPr lang="tr-TR" sz="1200" b="1" dirty="0" smtClean="0">
                          <a:effectLst/>
                          <a:latin typeface="Times New Roman" panose="02020603050405020304" pitchFamily="18" charset="0"/>
                          <a:cs typeface="Times New Roman" panose="02020603050405020304" pitchFamily="18" charset="0"/>
                        </a:rPr>
                        <a:t>2018</a:t>
                      </a:r>
                      <a:endParaRPr lang="tr-TR" sz="1200" b="1" dirty="0">
                        <a:effectLst/>
                        <a:latin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3"/>
                  </a:ext>
                </a:extLst>
              </a:tr>
              <a:tr h="898941">
                <a:tc>
                  <a:txBody>
                    <a:bodyPr/>
                    <a:lstStyle/>
                    <a:p>
                      <a:pPr marL="97155" marR="189865" indent="-302260"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  Kurs </a:t>
                      </a:r>
                      <a:r>
                        <a:rPr lang="tr-TR" sz="1400" dirty="0">
                          <a:effectLst/>
                          <a:latin typeface="Times New Roman" panose="02020603050405020304" pitchFamily="18" charset="0"/>
                          <a:cs typeface="Times New Roman" panose="02020603050405020304" pitchFamily="18" charset="0"/>
                        </a:rPr>
                        <a:t>sınıf/şubelerinin oluşturulması </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25-29</a:t>
                      </a:r>
                      <a:r>
                        <a:rPr lang="tr-TR" sz="1200" b="1" baseline="0" dirty="0" smtClean="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Eylül </a:t>
                      </a:r>
                      <a:r>
                        <a:rPr lang="tr-TR" sz="1200" b="1" dirty="0">
                          <a:effectLst/>
                          <a:latin typeface="Times New Roman" panose="02020603050405020304" pitchFamily="18" charset="0"/>
                          <a:cs typeface="Times New Roman" panose="02020603050405020304" pitchFamily="18" charset="0"/>
                        </a:rPr>
                        <a:t>2017</a:t>
                      </a:r>
                    </a:p>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36880" marR="189865" indent="-43688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r>
                        <a:rPr lang="tr-TR" sz="1200" b="1" dirty="0" smtClean="0">
                          <a:effectLst/>
                          <a:latin typeface="Times New Roman" panose="02020603050405020304" pitchFamily="18" charset="0"/>
                          <a:cs typeface="Times New Roman" panose="02020603050405020304" pitchFamily="18" charset="0"/>
                        </a:rPr>
                        <a:t>12-18 </a:t>
                      </a:r>
                      <a:r>
                        <a:rPr lang="tr-TR" sz="1200" b="1" dirty="0">
                          <a:effectLst/>
                          <a:latin typeface="Times New Roman" panose="02020603050405020304" pitchFamily="18" charset="0"/>
                          <a:cs typeface="Times New Roman" panose="02020603050405020304" pitchFamily="18" charset="0"/>
                        </a:rPr>
                        <a:t>Şubat 2018</a:t>
                      </a:r>
                    </a:p>
                    <a:p>
                      <a:pPr marL="436880" marR="189865" indent="-9017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25 Haziran 2018</a:t>
                      </a:r>
                    </a:p>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01 Temmuz </a:t>
                      </a:r>
                      <a:r>
                        <a:rPr lang="tr-TR" sz="1200" b="1" dirty="0" smtClean="0">
                          <a:effectLst/>
                          <a:latin typeface="Times New Roman" panose="02020603050405020304" pitchFamily="18" charset="0"/>
                          <a:cs typeface="Times New Roman" panose="02020603050405020304" pitchFamily="18" charset="0"/>
                        </a:rPr>
                        <a:t>2018</a:t>
                      </a:r>
                      <a:endParaRPr lang="tr-TR" sz="1200" b="1" dirty="0">
                        <a:effectLst/>
                        <a:latin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4"/>
                  </a:ext>
                </a:extLst>
              </a:tr>
              <a:tr h="520356">
                <a:tc>
                  <a:txBody>
                    <a:bodyPr/>
                    <a:lstStyle/>
                    <a:p>
                      <a:pPr marL="97155" marR="189865" indent="-302260"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  Kursların </a:t>
                      </a:r>
                      <a:r>
                        <a:rPr lang="tr-TR" sz="1400" dirty="0">
                          <a:effectLst/>
                          <a:latin typeface="Times New Roman" panose="02020603050405020304" pitchFamily="18" charset="0"/>
                          <a:cs typeface="Times New Roman" panose="02020603050405020304" pitchFamily="18" charset="0"/>
                        </a:rPr>
                        <a:t>başlaması </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02 Ekim 2018</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529590" marR="189865" indent="-52959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19 Şubat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02 Temmuz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5"/>
                  </a:ext>
                </a:extLst>
              </a:tr>
              <a:tr h="601875">
                <a:tc>
                  <a:txBody>
                    <a:bodyPr/>
                    <a:lstStyle/>
                    <a:p>
                      <a:pPr marL="97155" marR="189865" indent="-302260" algn="just">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  Kursların </a:t>
                      </a:r>
                      <a:r>
                        <a:rPr lang="tr-TR" sz="1400" dirty="0">
                          <a:effectLst/>
                          <a:latin typeface="Times New Roman" panose="02020603050405020304" pitchFamily="18" charset="0"/>
                          <a:cs typeface="Times New Roman" panose="02020603050405020304" pitchFamily="18" charset="0"/>
                        </a:rPr>
                        <a:t>tamamlanması  </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14 Ocak 2018</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476250" algn="just">
                        <a:lnSpc>
                          <a:spcPct val="107000"/>
                        </a:lnSpc>
                        <a:spcAft>
                          <a:spcPts val="0"/>
                        </a:spcAft>
                      </a:pPr>
                      <a:r>
                        <a:rPr lang="tr-TR" sz="1200" b="1">
                          <a:effectLst/>
                          <a:latin typeface="Times New Roman" panose="02020603050405020304" pitchFamily="18" charset="0"/>
                          <a:cs typeface="Times New Roman" panose="02020603050405020304" pitchFamily="18" charset="0"/>
                        </a:rPr>
                        <a:t> 03 Haziran 2018</a:t>
                      </a:r>
                      <a:endPar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tc>
                  <a:txBody>
                    <a:bodyPr/>
                    <a:lstStyle/>
                    <a:p>
                      <a:pPr marL="476250" marR="189865" indent="-302260" algn="just">
                        <a:lnSpc>
                          <a:spcPct val="107000"/>
                        </a:lnSpc>
                        <a:spcAft>
                          <a:spcPts val="0"/>
                        </a:spcAft>
                      </a:pPr>
                      <a:r>
                        <a:rPr lang="tr-TR" sz="1200" b="1" dirty="0">
                          <a:effectLst/>
                          <a:latin typeface="Times New Roman" panose="02020603050405020304" pitchFamily="18" charset="0"/>
                          <a:cs typeface="Times New Roman" panose="02020603050405020304" pitchFamily="18" charset="0"/>
                        </a:rPr>
                        <a:t>  19 Ağustos 2018</a:t>
                      </a:r>
                      <a:endPar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5080" marT="3302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90391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6</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704193" y="2828836"/>
            <a:ext cx="10111572" cy="1938992"/>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2:</a:t>
            </a:r>
          </a:p>
          <a:p>
            <a:pPr algn="just"/>
            <a:r>
              <a:rPr lang="tr-TR" sz="2400" b="1" dirty="0" smtClean="0">
                <a:solidFill>
                  <a:srgbClr val="C00000"/>
                </a:solidFill>
                <a:latin typeface="Times New Roman" panose="02020603050405020304" pitchFamily="18" charset="0"/>
                <a:cs typeface="Times New Roman" panose="02020603050405020304" pitchFamily="18" charset="0"/>
              </a:rPr>
              <a:t>Aylık </a:t>
            </a:r>
            <a:r>
              <a:rPr lang="tr-TR" sz="2400" b="1" dirty="0">
                <a:solidFill>
                  <a:srgbClr val="C00000"/>
                </a:solidFill>
                <a:latin typeface="Times New Roman" panose="02020603050405020304" pitchFamily="18" charset="0"/>
                <a:cs typeface="Times New Roman" panose="02020603050405020304" pitchFamily="18" charset="0"/>
              </a:rPr>
              <a:t>karşılığı ders görevini tamamlayamayan (örneğin haftalık 10 saat derse giren) bir öğretmene destekleme ve yetiştirme kursları kapsamında hafta içi veya hafta sonu 10 saat ders alması durumunda kaç saat ek ders ücreti ödenir?</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2796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7</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798785" y="1582341"/>
            <a:ext cx="10016979" cy="4339650"/>
          </a:xfrm>
          <a:prstGeom prst="rect">
            <a:avLst/>
          </a:prstGeom>
        </p:spPr>
        <p:txBody>
          <a:bodyPr wrap="square">
            <a:spAutoFit/>
          </a:bodyPr>
          <a:lstStyle/>
          <a:p>
            <a:pPr algn="just"/>
            <a:r>
              <a:rPr lang="tr-TR" dirty="0">
                <a:solidFill>
                  <a:srgbClr val="FF0000"/>
                </a:solidFill>
                <a:latin typeface="Times New Roman" panose="02020603050405020304" pitchFamily="18" charset="0"/>
                <a:cs typeface="Times New Roman" panose="02020603050405020304" pitchFamily="18" charset="0"/>
              </a:rPr>
              <a:t>CEVAP </a:t>
            </a:r>
            <a:r>
              <a:rPr lang="tr-TR" dirty="0" smtClean="0">
                <a:solidFill>
                  <a:srgbClr val="FF0000"/>
                </a:solidFill>
                <a:latin typeface="Times New Roman" panose="02020603050405020304" pitchFamily="18" charset="0"/>
                <a:cs typeface="Times New Roman" panose="02020603050405020304" pitchFamily="18" charset="0"/>
              </a:rPr>
              <a:t>2:</a:t>
            </a:r>
          </a:p>
          <a:p>
            <a:pPr algn="just"/>
            <a:endParaRPr lang="tr-TR"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Yönetici </a:t>
            </a:r>
            <a:r>
              <a:rPr lang="tr-TR" sz="2400" dirty="0">
                <a:latin typeface="Times New Roman" panose="02020603050405020304" pitchFamily="18" charset="0"/>
                <a:cs typeface="Times New Roman" panose="02020603050405020304" pitchFamily="18" charset="0"/>
              </a:rPr>
              <a:t>ve öğretmenlerin </a:t>
            </a:r>
            <a:r>
              <a:rPr lang="tr-TR" sz="2400" b="1" dirty="0">
                <a:latin typeface="Times New Roman" panose="02020603050405020304" pitchFamily="18" charset="0"/>
                <a:cs typeface="Times New Roman" panose="02020603050405020304" pitchFamily="18" charset="0"/>
              </a:rPr>
              <a:t>cumartesi ve pazar </a:t>
            </a:r>
            <a:r>
              <a:rPr lang="tr-TR" sz="2400" dirty="0">
                <a:latin typeface="Times New Roman" panose="02020603050405020304" pitchFamily="18" charset="0"/>
                <a:cs typeface="Times New Roman" panose="02020603050405020304" pitchFamily="18" charset="0"/>
              </a:rPr>
              <a:t>günleri </a:t>
            </a:r>
            <a:r>
              <a:rPr lang="tr-TR" sz="2400" b="1" dirty="0">
                <a:latin typeface="Times New Roman" panose="02020603050405020304" pitchFamily="18" charset="0"/>
                <a:cs typeface="Times New Roman" panose="02020603050405020304" pitchFamily="18" charset="0"/>
              </a:rPr>
              <a:t>ile yarıyıl ve yaz tatillerinde </a:t>
            </a:r>
            <a:r>
              <a:rPr lang="tr-TR" sz="2400" dirty="0">
                <a:latin typeface="Times New Roman" panose="02020603050405020304" pitchFamily="18" charset="0"/>
                <a:cs typeface="Times New Roman" panose="02020603050405020304" pitchFamily="18" charset="0"/>
              </a:rPr>
              <a:t>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algn="just"/>
            <a:r>
              <a:rPr lang="tr-TR" sz="2400" dirty="0">
                <a:latin typeface="Times New Roman" panose="02020603050405020304" pitchFamily="18" charset="0"/>
                <a:cs typeface="Times New Roman" panose="02020603050405020304" pitchFamily="18" charset="0"/>
              </a:rPr>
              <a:t>    Bu 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endParaRPr lang="tr-TR" sz="2400" dirty="0"/>
          </a:p>
        </p:txBody>
      </p:sp>
    </p:spTree>
    <p:extLst>
      <p:ext uri="{BB962C8B-B14F-4D97-AF65-F5344CB8AC3E}">
        <p14:creationId xmlns:p14="http://schemas.microsoft.com/office/powerpoint/2010/main" xmlns="" val="1988346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8</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504497" y="2828836"/>
            <a:ext cx="10311268" cy="1569660"/>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SORU 3:</a:t>
            </a:r>
          </a:p>
          <a:p>
            <a:pPr algn="just"/>
            <a:r>
              <a:rPr lang="tr-TR" sz="2400" b="1" dirty="0" smtClean="0">
                <a:solidFill>
                  <a:srgbClr val="C00000"/>
                </a:solidFill>
                <a:latin typeface="Times New Roman" panose="02020603050405020304" pitchFamily="18" charset="0"/>
                <a:cs typeface="Times New Roman" panose="02020603050405020304" pitchFamily="18" charset="0"/>
              </a:rPr>
              <a:t>Okul </a:t>
            </a:r>
            <a:r>
              <a:rPr lang="tr-TR" sz="2400" b="1" dirty="0">
                <a:solidFill>
                  <a:srgbClr val="C00000"/>
                </a:solidFill>
                <a:latin typeface="Times New Roman" panose="02020603050405020304" pitchFamily="18" charset="0"/>
                <a:cs typeface="Times New Roman" panose="02020603050405020304" pitchFamily="18" charset="0"/>
              </a:rPr>
              <a:t>yöneticilerine hafta sonu cumartesi ve pazar günleri için kurs merkezi müdürlüğü görevinden dolayı alması gereken günlük 2 saatlik ek ders ücreti %100 fazlasıyla ödenir mi? </a:t>
            </a:r>
            <a:endParaRPr lang="tr-TR"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90355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EK DERS</a:t>
            </a:r>
          </a:p>
        </p:txBody>
      </p:sp>
      <p:sp>
        <p:nvSpPr>
          <p:cNvPr id="4" name="Slayt Numarası Yer Tutucusu 3"/>
          <p:cNvSpPr>
            <a:spLocks noGrp="1"/>
          </p:cNvSpPr>
          <p:nvPr>
            <p:ph type="sldNum" sz="quarter" idx="12"/>
          </p:nvPr>
        </p:nvSpPr>
        <p:spPr/>
        <p:txBody>
          <a:bodyPr/>
          <a:lstStyle/>
          <a:p>
            <a:fld id="{C6B1B305-4AC1-47E8-8323-E102EAB69338}" type="slidenum">
              <a:rPr lang="tr-TR" smtClean="0"/>
              <a:pPr/>
              <a:t>9</a:t>
            </a:fld>
            <a:endParaRPr lang="tr-TR"/>
          </a:p>
        </p:txBody>
      </p:sp>
      <p:pic>
        <p:nvPicPr>
          <p:cNvPr id="5" name="Resim 4"/>
          <p:cNvPicPr>
            <a:picLocks noChangeAspect="1"/>
          </p:cNvPicPr>
          <p:nvPr/>
        </p:nvPicPr>
        <p:blipFill>
          <a:blip r:embed="rId2">
            <a:lum bright="70000" contrast="-70000"/>
          </a:blip>
          <a:stretch>
            <a:fillRect/>
          </a:stretch>
        </p:blipFill>
        <p:spPr>
          <a:xfrm>
            <a:off x="227809" y="5971870"/>
            <a:ext cx="714263" cy="706823"/>
          </a:xfrm>
          <a:prstGeom prst="rect">
            <a:avLst/>
          </a:prstGeom>
        </p:spPr>
      </p:pic>
      <p:sp>
        <p:nvSpPr>
          <p:cNvPr id="6" name="Dikdörtgen 5"/>
          <p:cNvSpPr/>
          <p:nvPr/>
        </p:nvSpPr>
        <p:spPr>
          <a:xfrm>
            <a:off x="1208689" y="1476035"/>
            <a:ext cx="9438910" cy="5262979"/>
          </a:xfrm>
          <a:prstGeom prst="rect">
            <a:avLst/>
          </a:prstGeom>
        </p:spPr>
        <p:txBody>
          <a:bodyPr wrap="square">
            <a:spAutoFit/>
          </a:bodyPr>
          <a:lstStyle/>
          <a:p>
            <a:pPr algn="just"/>
            <a:r>
              <a:rPr lang="tr-TR" sz="2400" b="1" dirty="0" smtClean="0">
                <a:solidFill>
                  <a:srgbClr val="C00000"/>
                </a:solidFill>
                <a:latin typeface="Times New Roman" panose="02020603050405020304" pitchFamily="18" charset="0"/>
                <a:cs typeface="Times New Roman" panose="02020603050405020304" pitchFamily="18" charset="0"/>
              </a:rPr>
              <a:t>CEVAP 3:</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Destekleme ve yetiştirme kurslarında cumartesi ve pazar günleri yönetim görevi yürüten bir yöneticinin bu görevi karşılığında yararlanacağı 2 saatlik ek ders ücretinin,  </a:t>
            </a:r>
            <a:r>
              <a:rPr lang="tr-TR" sz="2400" i="1" dirty="0">
                <a:solidFill>
                  <a:srgbClr val="FF0000"/>
                </a:solidFill>
                <a:latin typeface="Times New Roman" panose="02020603050405020304" pitchFamily="18" charset="0"/>
                <a:cs typeface="Times New Roman" panose="02020603050405020304" pitchFamily="18" charset="0"/>
              </a:rPr>
              <a:t>657 sayılı Kanunun 176'ncı maddesine</a:t>
            </a:r>
            <a:r>
              <a:rPr lang="tr-TR" sz="2400"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a:p>
            <a:pPr algn="just"/>
            <a:r>
              <a:rPr lang="tr-TR" sz="2400" i="1" dirty="0" smtClean="0">
                <a:solidFill>
                  <a:srgbClr val="FF0000"/>
                </a:solidFill>
                <a:latin typeface="Times New Roman" pitchFamily="18" charset="0"/>
                <a:cs typeface="Times New Roman" pitchFamily="18" charset="0"/>
              </a:rPr>
              <a:t>657 </a:t>
            </a:r>
            <a:r>
              <a:rPr lang="tr-TR" sz="2400" i="1" dirty="0">
                <a:solidFill>
                  <a:srgbClr val="FF0000"/>
                </a:solidFill>
                <a:latin typeface="Times New Roman" pitchFamily="18" charset="0"/>
                <a:cs typeface="Times New Roman" pitchFamily="18" charset="0"/>
              </a:rPr>
              <a:t>Sayılı Devlet Memurları Kanunu</a:t>
            </a:r>
          </a:p>
          <a:p>
            <a:pPr algn="just"/>
            <a:r>
              <a:rPr lang="tr-TR" sz="2400" b="1" i="1" dirty="0">
                <a:solidFill>
                  <a:srgbClr val="FF0000"/>
                </a:solidFill>
                <a:latin typeface="Times New Roman" pitchFamily="18" charset="0"/>
                <a:cs typeface="Times New Roman" pitchFamily="18" charset="0"/>
              </a:rPr>
              <a:t>Madde 176. </a:t>
            </a:r>
            <a:r>
              <a:rPr lang="tr-TR" sz="2400" i="1" dirty="0">
                <a:solidFill>
                  <a:srgbClr val="FF0000"/>
                </a:solidFill>
                <a:latin typeface="Times New Roman" pitchFamily="18" charset="0"/>
                <a:cs typeface="Times New Roman" pitchFamily="18" charset="0"/>
              </a:rPr>
              <a:t>(Değişik ikinci fıkra) </a:t>
            </a:r>
            <a:r>
              <a:rPr lang="tr-TR" sz="2400" i="1" dirty="0">
                <a:latin typeface="Times New Roman" pitchFamily="18" charset="0"/>
                <a:cs typeface="Times New Roman"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a:t>
            </a:r>
            <a:r>
              <a:rPr lang="tr-TR" sz="2400" b="1" i="1" dirty="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endParaRPr lang="tr-TR" sz="2400" dirty="0"/>
          </a:p>
        </p:txBody>
      </p:sp>
    </p:spTree>
    <p:extLst>
      <p:ext uri="{BB962C8B-B14F-4D97-AF65-F5344CB8AC3E}">
        <p14:creationId xmlns:p14="http://schemas.microsoft.com/office/powerpoint/2010/main" xmlns="" val="39693088"/>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TotalTime>
  <Words>2916</Words>
  <Application>Microsoft Office PowerPoint</Application>
  <PresentationFormat>Özel</PresentationFormat>
  <Paragraphs>318</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1_Office Teması</vt:lpstr>
      <vt:lpstr>Slayt 1</vt:lpstr>
      <vt:lpstr>GİRİŞ</vt:lpstr>
      <vt:lpstr>MEVZUAT KAYNAKLARI</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EDERS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EK DERS</vt:lpstr>
      <vt:lpstr>Slayt 54</vt:lpstr>
      <vt:lpstr>Slayt 55</vt:lpstr>
      <vt:lpstr>2017-2018 ÖĞRETİM YILI DYK İŞ TAKVİMİ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onur haskırı</dc:creator>
  <cp:lastModifiedBy>TazebeyAVCI</cp:lastModifiedBy>
  <cp:revision>56</cp:revision>
  <dcterms:created xsi:type="dcterms:W3CDTF">2017-06-21T09:13:30Z</dcterms:created>
  <dcterms:modified xsi:type="dcterms:W3CDTF">2017-08-23T12:35:24Z</dcterms:modified>
</cp:coreProperties>
</file>